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2"/>
  </p:sldMasterIdLst>
  <p:notesMasterIdLst>
    <p:notesMasterId r:id="rId49"/>
  </p:notesMasterIdLst>
  <p:handoutMasterIdLst>
    <p:handoutMasterId r:id="rId50"/>
  </p:handoutMasterIdLst>
  <p:sldIdLst>
    <p:sldId id="327" r:id="rId3"/>
    <p:sldId id="330" r:id="rId4"/>
    <p:sldId id="331" r:id="rId5"/>
    <p:sldId id="332" r:id="rId6"/>
    <p:sldId id="298" r:id="rId7"/>
    <p:sldId id="262" r:id="rId8"/>
    <p:sldId id="299" r:id="rId9"/>
    <p:sldId id="302" r:id="rId10"/>
    <p:sldId id="264" r:id="rId11"/>
    <p:sldId id="266" r:id="rId12"/>
    <p:sldId id="265" r:id="rId13"/>
    <p:sldId id="276" r:id="rId14"/>
    <p:sldId id="303" r:id="rId15"/>
    <p:sldId id="293" r:id="rId16"/>
    <p:sldId id="277" r:id="rId17"/>
    <p:sldId id="284" r:id="rId18"/>
    <p:sldId id="269" r:id="rId19"/>
    <p:sldId id="304" r:id="rId20"/>
    <p:sldId id="305" r:id="rId21"/>
    <p:sldId id="307" r:id="rId22"/>
    <p:sldId id="306" r:id="rId23"/>
    <p:sldId id="308" r:id="rId24"/>
    <p:sldId id="270" r:id="rId25"/>
    <p:sldId id="309" r:id="rId26"/>
    <p:sldId id="310" r:id="rId27"/>
    <p:sldId id="311" r:id="rId28"/>
    <p:sldId id="312" r:id="rId29"/>
    <p:sldId id="314" r:id="rId30"/>
    <p:sldId id="313" r:id="rId31"/>
    <p:sldId id="315" r:id="rId32"/>
    <p:sldId id="316" r:id="rId33"/>
    <p:sldId id="317" r:id="rId34"/>
    <p:sldId id="294" r:id="rId35"/>
    <p:sldId id="296" r:id="rId36"/>
    <p:sldId id="318" r:id="rId37"/>
    <p:sldId id="319" r:id="rId38"/>
    <p:sldId id="321" r:id="rId39"/>
    <p:sldId id="322" r:id="rId40"/>
    <p:sldId id="379"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9">
          <p15:clr>
            <a:srgbClr val="A4A3A4"/>
          </p15:clr>
        </p15:guide>
        <p15:guide id="2" pos="379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0" d="100"/>
          <a:sy n="50" d="100"/>
        </p:scale>
        <p:origin x="48" y="480"/>
      </p:cViewPr>
      <p:guideLst>
        <p:guide orient="horz" pos="2179"/>
        <p:guide pos="37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commentAuthors" Target="commentAuthor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8/15/2023</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2594288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3384401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7.%20Space-X%20Dashboard.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AnkanSadhu7/Applied-Data-Science-Capstone-Project/blob/main/7.%20Space-X%20Dashboard.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Predictive%20Analysis%20(Classif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github.com/withouttheh/IBM-Data-Science-Capstone-Project" TargetMode="External"/><Relationship Id="rId4" Type="http://schemas.openxmlformats.org/officeDocument/2006/relationships/hyperlink" Target="https://www.coursera.org/learn/applied-data-science-capstone/home/welcome"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Data%20Scrapping%20with%20web%20scrap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warnali-commits/Applied-Data-Science-Capstone/blob/main/EDA%20Lab.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withouttheh/IBM-Data-Science-Capstone-Project/blob/main/3.%20EDA.ipynb" TargetMode="External"/><Relationship Id="rId4" Type="http://schemas.openxmlformats.org/officeDocument/2006/relationships/hyperlink" Target="https://github.com/AnkanSadhu7/Applied-Data-Science-Capstone-Project/blob/main/EDA%20Lab.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635" y="5000625"/>
            <a:ext cx="5772422" cy="1479187"/>
          </a:xfrm>
          <a:prstGeom prst="rect">
            <a:avLst/>
          </a:prstGeom>
          <a:noFill/>
        </p:spPr>
        <p:txBody>
          <a:bodyPr wrap="square" lIns="91440" tIns="45720" rIns="91440" bIns="45720" rtlCol="0" anchor="t">
            <a:spAutoFit/>
          </a:bodyPr>
          <a:lstStyle/>
          <a:p>
            <a:pPr>
              <a:lnSpc>
                <a:spcPct val="150000"/>
              </a:lnSpc>
            </a:pPr>
            <a:r>
              <a:rPr lang="en-ZA" altLang="en-US" sz="3200" b="1" dirty="0">
                <a:solidFill>
                  <a:schemeClr val="bg2"/>
                </a:solidFill>
                <a:latin typeface="Microsoft JhengHei" panose="020B0604030504040204" charset="-120"/>
                <a:ea typeface="Microsoft JhengHei" panose="020B0604030504040204" charset="-120"/>
                <a:cs typeface="Arial" panose="020B0604020202020204" pitchFamily="34" charset="0"/>
              </a:rPr>
              <a:t>Name: SWARNALI GHOSH</a:t>
            </a:r>
            <a:endParaRPr lang="en-US" sz="3200" b="1" dirty="0">
              <a:solidFill>
                <a:schemeClr val="bg2"/>
              </a:solidFill>
              <a:latin typeface="Microsoft JhengHei" panose="020B0604030504040204" charset="-120"/>
              <a:ea typeface="Microsoft JhengHei" panose="020B0604030504040204" charset="-120"/>
              <a:cs typeface="Arial" panose="020B0604020202020204" pitchFamily="34" charset="0"/>
            </a:endParaRPr>
          </a:p>
          <a:p>
            <a:pPr>
              <a:lnSpc>
                <a:spcPct val="150000"/>
              </a:lnSpc>
            </a:pPr>
            <a:r>
              <a:rPr lang="en-ZA" altLang="en-US" sz="3200" b="1" dirty="0">
                <a:solidFill>
                  <a:schemeClr val="bg2"/>
                </a:solidFill>
                <a:latin typeface="Microsoft JhengHei" panose="020B0604030504040204" charset="-120"/>
                <a:ea typeface="Microsoft JhengHei" panose="020B0604030504040204" charset="-120"/>
                <a:cs typeface="Arial" panose="020B0604020202020204" pitchFamily="34" charset="0"/>
              </a:rPr>
              <a:t>Date:   16-August-2023</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10</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255" y="1380490"/>
            <a:ext cx="10516235" cy="4352925"/>
          </a:xfrm>
          <a:prstGeom prst="rect">
            <a:avLst/>
          </a:prstGeom>
        </p:spPr>
        <p:txBody>
          <a:bodyPr lIns="91440" tIns="45720" rIns="91440" bIns="45720" anchor="t"/>
          <a:lstStyle/>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Scatter </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plots</a:t>
            </a:r>
            <a:r>
              <a:rPr lang="en-US" sz="1700" u="sng"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Scatter plots were used to represent the relationship between two variables. Different sets of features were compared such as </a:t>
            </a:r>
            <a:r>
              <a:rPr lang="en-US" sz="1700" i="1" dirty="0">
                <a:solidFill>
                  <a:schemeClr val="tx1">
                    <a:lumMod val="85000"/>
                    <a:lumOff val="15000"/>
                  </a:schemeClr>
                </a:solidFill>
                <a:latin typeface="Microsoft JhengHei" panose="020B0604030504040204" charset="-120"/>
                <a:ea typeface="Microsoft JhengHei" panose="020B0604030504040204" charset="-120"/>
              </a:rPr>
              <a:t>Flight Number </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Launch Site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t>
            </a:r>
            <a:r>
              <a:rPr lang="en-US" sz="1700" i="1" dirty="0">
                <a:solidFill>
                  <a:schemeClr val="tx1">
                    <a:lumMod val="85000"/>
                    <a:lumOff val="15000"/>
                  </a:schemeClr>
                </a:solidFill>
                <a:latin typeface="Microsoft JhengHei" panose="020B0604030504040204" charset="-120"/>
                <a:ea typeface="Microsoft JhengHei" panose="020B0604030504040204" charset="-120"/>
              </a:rPr>
              <a:t> Payload </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Launch Site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 </a:t>
            </a:r>
            <a:r>
              <a:rPr lang="en-US" sz="1700" i="1" dirty="0">
                <a:solidFill>
                  <a:schemeClr val="tx1">
                    <a:lumMod val="85000"/>
                    <a:lumOff val="15000"/>
                  </a:schemeClr>
                </a:solidFill>
                <a:latin typeface="Microsoft JhengHei" panose="020B0604030504040204" charset="-120"/>
                <a:ea typeface="Microsoft JhengHei" panose="020B0604030504040204" charset="-120"/>
              </a:rPr>
              <a:t>Flight Number </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Orbit Type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and </a:t>
            </a:r>
            <a:r>
              <a:rPr lang="en-US" sz="1700" i="1" dirty="0">
                <a:solidFill>
                  <a:schemeClr val="tx1">
                    <a:lumMod val="85000"/>
                    <a:lumOff val="15000"/>
                  </a:schemeClr>
                </a:solidFill>
                <a:latin typeface="Microsoft JhengHei" panose="020B0604030504040204" charset="-120"/>
                <a:ea typeface="Microsoft JhengHei" panose="020B0604030504040204" charset="-120"/>
              </a:rPr>
              <a:t>Payload </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Orbit Type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Bar chart: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Bar chart</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s were used</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makes it easy to compare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values</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between multiple groups at a glance.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The x-</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axis represents a category and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y-</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axis represents a discrete value.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Bar charts were used to compare the </a:t>
            </a:r>
            <a:r>
              <a:rPr lang="en-US" sz="1700" i="1" dirty="0">
                <a:solidFill>
                  <a:schemeClr val="tx1">
                    <a:lumMod val="85000"/>
                    <a:lumOff val="15000"/>
                  </a:schemeClr>
                </a:solidFill>
                <a:latin typeface="Microsoft JhengHei" panose="020B0604030504040204" charset="-120"/>
                <a:ea typeface="Microsoft JhengHei" panose="020B0604030504040204" charset="-120"/>
              </a:rPr>
              <a:t>Success Rate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for different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Orbit Types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Line chart: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Line chart</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s are useful for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show</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sym typeface="+mn-ea"/>
              </a:rPr>
              <a:t>ing</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data trends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over time</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A line chart was used to show </a:t>
            </a:r>
            <a:r>
              <a:rPr lang="en-US" sz="1700" i="1" dirty="0">
                <a:solidFill>
                  <a:schemeClr val="tx1">
                    <a:lumMod val="85000"/>
                    <a:lumOff val="15000"/>
                  </a:schemeClr>
                </a:solidFill>
                <a:latin typeface="Microsoft JhengHei" panose="020B0604030504040204" charset="-120"/>
                <a:ea typeface="Microsoft JhengHei" panose="020B0604030504040204" charset="-120"/>
              </a:rPr>
              <a:t>Success Rate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over a certain number of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Years.</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err="1">
                <a:solidFill>
                  <a:schemeClr val="tx1">
                    <a:lumMod val="85000"/>
                    <a:lumOff val="15000"/>
                  </a:schemeClr>
                </a:solidFill>
                <a:latin typeface="Microsoft JhengHei" panose="020B0604030504040204" charset="-120"/>
                <a:ea typeface="Microsoft JhengHei" panose="020B0604030504040204" charset="-120"/>
              </a:rPr>
              <a:t>GitHub</a:t>
            </a:r>
            <a:r>
              <a:rPr lang="en-US" sz="1700" dirty="0">
                <a:solidFill>
                  <a:schemeClr val="tx1">
                    <a:lumMod val="85000"/>
                    <a:lumOff val="15000"/>
                  </a:schemeClr>
                </a:solidFill>
                <a:latin typeface="Microsoft JhengHei" panose="020B0604030504040204" charset="-120"/>
                <a:ea typeface="Microsoft JhengHei" panose="020B0604030504040204" charset="-120"/>
              </a:rPr>
              <a:t>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3"/>
              </a:rPr>
              <a:t>EDA with Data Visualisation</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pPr>
            <a:endParaRPr lang="en-US" sz="1700" dirty="0">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EDA with Data Visualization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11</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890" y="1381125"/>
            <a:ext cx="10514965" cy="4644390"/>
          </a:xfrm>
          <a:prstGeom prst="rect">
            <a:avLst/>
          </a:prstGeom>
        </p:spPr>
        <p:txBody>
          <a:bodyPr lIns="91440" tIns="45720" rIns="91440" bIns="45720" anchor="t"/>
          <a:lstStyle/>
          <a:p>
            <a:pPr marL="0" indent="0">
              <a:lnSpc>
                <a:spcPct val="150000"/>
              </a:lnSpc>
              <a:spcBef>
                <a:spcPts val="1400"/>
              </a:spcBef>
              <a:buNone/>
            </a:pP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A list of some of the SQL queries performed on the dataset is listed below:</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pPr>
            <a:r>
              <a:rPr lang="en-US" sz="1700" dirty="0">
                <a:solidFill>
                  <a:schemeClr val="tx1">
                    <a:lumMod val="85000"/>
                    <a:lumOff val="15000"/>
                  </a:schemeClr>
                </a:solidFill>
                <a:latin typeface="Microsoft JhengHei" panose="020B0604030504040204" charset="-120"/>
                <a:ea typeface="Microsoft JhengHei" panose="020B0604030504040204" charset="-120"/>
              </a:rPr>
              <a:t>Displaying the names of the unique launch sites in the space mission </a:t>
            </a:r>
            <a:r>
              <a:rPr lang="en-ZA" altLang="en-US" sz="1700" b="1" dirty="0">
                <a:solidFill>
                  <a:schemeClr val="tx1">
                    <a:lumMod val="85000"/>
                    <a:lumOff val="15000"/>
                  </a:schemeClr>
                </a:solidFill>
                <a:latin typeface="Microsoft JhengHei" panose="020B0604030504040204" charset="-120"/>
                <a:ea typeface="Microsoft JhengHei" panose="020B0604030504040204" charset="-120"/>
              </a:rPr>
              <a:t>---</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5 records where launch sites begin with the string 'CCA'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the total payload mass carried by boosters launched by NASA (CRS)</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average payload mass carried by booster version F9 v1.1</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pPr>
            <a:r>
              <a:rPr lang="en-US" sz="1700" dirty="0">
                <a:solidFill>
                  <a:schemeClr val="tx1">
                    <a:lumMod val="85000"/>
                    <a:lumOff val="15000"/>
                  </a:schemeClr>
                </a:solidFill>
                <a:latin typeface="Microsoft JhengHei" panose="020B0604030504040204" charset="-120"/>
                <a:ea typeface="Microsoft JhengHei" panose="020B0604030504040204" charset="-120"/>
              </a:rPr>
              <a:t>Listing the date when the first successful landing outcome in ground pad was achieved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names of the boosters which have success in drone ship and have payload mass greater than 4000 but less than 6000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total number of successful and failure mission outcomes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names of the booster versions which have carried the maximum payload mass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failed landing outcomes in drone ship, their booster versions, and launch site names for in year 2015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Ranking the count of landing outcomes  between the date 2010-06-04 and 2017-03-20, in descending order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pPr>
            <a:r>
              <a:rPr lang="en-US" sz="1700" dirty="0" err="1">
                <a:solidFill>
                  <a:schemeClr val="tx1">
                    <a:lumMod val="85000"/>
                    <a:lumOff val="15000"/>
                  </a:schemeClr>
                </a:solidFill>
                <a:latin typeface="Microsoft JhengHei" panose="020B0604030504040204" charset="-120"/>
                <a:ea typeface="Microsoft JhengHei" panose="020B0604030504040204" charset="-120"/>
                <a:sym typeface="+mn-ea"/>
              </a:rPr>
              <a:t>GitHub</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hlinkClick r:id="rId3"/>
              </a:rPr>
              <a:t>EDA with SQL</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EDA with SQL</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12</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871855" y="1353820"/>
            <a:ext cx="10448290" cy="4671060"/>
          </a:xfrm>
          <a:prstGeom prst="rect">
            <a:avLst/>
          </a:prstGeom>
        </p:spPr>
        <p:txBody>
          <a:bodyPr/>
          <a:lstStyle/>
          <a:p>
            <a:pPr marL="0" indent="0">
              <a:lnSpc>
                <a:spcPct val="150000"/>
              </a:lnSpc>
              <a:spcBef>
                <a:spcPts val="1400"/>
              </a:spcBef>
              <a:buNone/>
            </a:pPr>
            <a:r>
              <a:rPr lang="en-ZA" altLang="en-US" sz="1700" dirty="0">
                <a:solidFill>
                  <a:schemeClr val="accent3">
                    <a:lumMod val="25000"/>
                  </a:schemeClr>
                </a:solidFill>
                <a:latin typeface="Microsoft JhengHei" panose="020B0604030504040204" charset="-120"/>
                <a:ea typeface="Microsoft JhengHei" panose="020B0604030504040204" charset="-120"/>
              </a:rPr>
              <a:t>O</a:t>
            </a:r>
            <a:r>
              <a:rPr lang="en-US" sz="1700" dirty="0" err="1">
                <a:solidFill>
                  <a:schemeClr val="accent3">
                    <a:lumMod val="25000"/>
                  </a:schemeClr>
                </a:solidFill>
                <a:latin typeface="Microsoft JhengHei" panose="020B0604030504040204" charset="-120"/>
                <a:ea typeface="Microsoft JhengHei" panose="020B0604030504040204" charset="-120"/>
              </a:rPr>
              <a:t>bjects</a:t>
            </a:r>
            <a:r>
              <a:rPr 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were </a:t>
            </a:r>
            <a:r>
              <a:rPr lang="en-US" sz="1700" dirty="0">
                <a:solidFill>
                  <a:schemeClr val="accent3">
                    <a:lumMod val="25000"/>
                  </a:schemeClr>
                </a:solidFill>
                <a:latin typeface="Microsoft JhengHei" panose="020B0604030504040204" charset="-120"/>
                <a:ea typeface="Microsoft JhengHei" panose="020B0604030504040204" charset="-120"/>
              </a:rPr>
              <a:t> created and added to a </a:t>
            </a:r>
            <a:r>
              <a:rPr lang="en-ZA" altLang="en-US" sz="1700" dirty="0">
                <a:solidFill>
                  <a:schemeClr val="accent3">
                    <a:lumMod val="25000"/>
                  </a:schemeClr>
                </a:solidFill>
                <a:latin typeface="Microsoft JhengHei" panose="020B0604030504040204" charset="-120"/>
                <a:ea typeface="Microsoft JhengHei" panose="020B0604030504040204" charset="-120"/>
              </a:rPr>
              <a:t>F</a:t>
            </a:r>
            <a:r>
              <a:rPr lang="en-US" sz="1700" dirty="0" err="1">
                <a:solidFill>
                  <a:schemeClr val="accent3">
                    <a:lumMod val="25000"/>
                  </a:schemeClr>
                </a:solidFill>
                <a:latin typeface="Microsoft JhengHei" panose="020B0604030504040204" charset="-120"/>
                <a:ea typeface="Microsoft JhengHei" panose="020B0604030504040204" charset="-120"/>
              </a:rPr>
              <a:t>olium</a:t>
            </a:r>
            <a:r>
              <a:rPr lang="en-US" sz="1700" dirty="0">
                <a:solidFill>
                  <a:schemeClr val="accent3">
                    <a:lumMod val="25000"/>
                  </a:schemeClr>
                </a:solidFill>
                <a:latin typeface="Microsoft JhengHei" panose="020B0604030504040204" charset="-120"/>
                <a:ea typeface="Microsoft JhengHei" panose="020B0604030504040204" charset="-120"/>
              </a:rPr>
              <a:t> map</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US" sz="1700" dirty="0">
                <a:solidFill>
                  <a:schemeClr val="accent3">
                    <a:lumMod val="25000"/>
                  </a:schemeClr>
                </a:solidFill>
                <a:latin typeface="Microsoft JhengHei" panose="020B0604030504040204" charset="-120"/>
                <a:ea typeface="Microsoft JhengHei" panose="020B0604030504040204" charset="-120"/>
              </a:rPr>
              <a:t>Marker </a:t>
            </a:r>
            <a:r>
              <a:rPr lang="en-ZA" altLang="en-US" sz="1700" dirty="0">
                <a:solidFill>
                  <a:schemeClr val="accent3">
                    <a:lumMod val="25000"/>
                  </a:schemeClr>
                </a:solidFill>
                <a:latin typeface="Microsoft JhengHei" panose="020B0604030504040204" charset="-120"/>
                <a:ea typeface="Microsoft JhengHei" panose="020B0604030504040204" charset="-120"/>
              </a:rPr>
              <a:t>objects were used to</a:t>
            </a:r>
            <a:r>
              <a:rPr lang="en-US" sz="1700" dirty="0">
                <a:solidFill>
                  <a:schemeClr val="accent3">
                    <a:lumMod val="25000"/>
                  </a:schemeClr>
                </a:solidFill>
                <a:latin typeface="Microsoft JhengHei" panose="020B0604030504040204" charset="-120"/>
                <a:ea typeface="Microsoft JhengHei" panose="020B0604030504040204" charset="-120"/>
              </a:rPr>
              <a:t> show all launch sites on a map </a:t>
            </a:r>
            <a:r>
              <a:rPr lang="en-ZA" altLang="en-US" sz="1700" dirty="0">
                <a:solidFill>
                  <a:schemeClr val="accent3">
                    <a:lumMod val="25000"/>
                  </a:schemeClr>
                </a:solidFill>
                <a:latin typeface="Microsoft JhengHei" panose="020B0604030504040204" charset="-120"/>
                <a:ea typeface="Microsoft JhengHei" panose="020B0604030504040204" charset="-120"/>
              </a:rPr>
              <a:t>as well as</a:t>
            </a:r>
            <a:r>
              <a:rPr lang="en-US" sz="1700" dirty="0">
                <a:solidFill>
                  <a:schemeClr val="accent3">
                    <a:lumMod val="25000"/>
                  </a:schemeClr>
                </a:solidFill>
                <a:latin typeface="Microsoft JhengHei" panose="020B0604030504040204" charset="-120"/>
                <a:ea typeface="Microsoft JhengHei" panose="020B0604030504040204" charset="-120"/>
              </a:rPr>
              <a:t> the success</a:t>
            </a:r>
            <a:r>
              <a:rPr lang="en-ZA" altLang="en-US" sz="1700" dirty="0" err="1">
                <a:solidFill>
                  <a:schemeClr val="accent3">
                    <a:lumMod val="25000"/>
                  </a:schemeClr>
                </a:solidFill>
                <a:latin typeface="Microsoft JhengHei" panose="020B0604030504040204" charset="-120"/>
                <a:ea typeface="Microsoft JhengHei" panose="020B0604030504040204" charset="-120"/>
              </a:rPr>
              <a:t>ful</a:t>
            </a:r>
            <a:r>
              <a:rPr lang="en-US" sz="1700" dirty="0">
                <a:solidFill>
                  <a:schemeClr val="accent3">
                    <a:lumMod val="25000"/>
                  </a:schemeClr>
                </a:solidFill>
                <a:latin typeface="Microsoft JhengHei" panose="020B0604030504040204" charset="-120"/>
                <a:ea typeface="Microsoft JhengHei" panose="020B0604030504040204" charset="-120"/>
              </a:rPr>
              <a:t>/failed launches for each site on the map</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US" sz="1700" dirty="0">
                <a:solidFill>
                  <a:schemeClr val="accent3">
                    <a:lumMod val="25000"/>
                  </a:schemeClr>
                </a:solidFill>
                <a:latin typeface="Microsoft JhengHei" panose="020B0604030504040204" charset="-120"/>
                <a:ea typeface="Microsoft JhengHei" panose="020B0604030504040204" charset="-120"/>
              </a:rPr>
              <a:t>Line </a:t>
            </a:r>
            <a:r>
              <a:rPr lang="en-ZA" altLang="en-US" sz="1700" dirty="0">
                <a:solidFill>
                  <a:schemeClr val="accent3">
                    <a:lumMod val="25000"/>
                  </a:schemeClr>
                </a:solidFill>
                <a:latin typeface="Microsoft JhengHei" panose="020B0604030504040204" charset="-120"/>
                <a:ea typeface="Microsoft JhengHei" panose="020B0604030504040204" charset="-120"/>
              </a:rPr>
              <a:t>objects were used to</a:t>
            </a:r>
            <a:r>
              <a:rPr 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calculate</a:t>
            </a:r>
            <a:r>
              <a:rPr lang="en-US" sz="1700" dirty="0">
                <a:solidFill>
                  <a:schemeClr val="accent3">
                    <a:lumMod val="25000"/>
                  </a:schemeClr>
                </a:solidFill>
                <a:latin typeface="Microsoft JhengHei" panose="020B0604030504040204" charset="-120"/>
                <a:ea typeface="Microsoft JhengHei" panose="020B0604030504040204" charset="-120"/>
              </a:rPr>
              <a:t> the distances between a launch site to its proximities</a:t>
            </a:r>
            <a:endParaRPr lang="en-US" sz="1455"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By adding these objects, following geographical patterns about launch sites are found:</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railways?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highways?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coastline?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Do launch sites keep certain distance away from cities? Yes</a:t>
            </a:r>
          </a:p>
          <a:p>
            <a:pPr>
              <a:lnSpc>
                <a:spcPct val="150000"/>
              </a:lnSpc>
              <a:spcBef>
                <a:spcPts val="1400"/>
              </a:spcBef>
            </a:pPr>
            <a:r>
              <a:rPr lang="en-US" sz="1700" dirty="0" err="1">
                <a:solidFill>
                  <a:schemeClr val="tx1">
                    <a:lumMod val="85000"/>
                    <a:lumOff val="15000"/>
                  </a:schemeClr>
                </a:solidFill>
                <a:latin typeface="Microsoft JhengHei" panose="020B0604030504040204" charset="-120"/>
                <a:ea typeface="Microsoft JhengHei" panose="020B0604030504040204" charset="-120"/>
              </a:rPr>
              <a:t>GitHub</a:t>
            </a:r>
            <a:r>
              <a:rPr lang="en-US" sz="1700" dirty="0">
                <a:solidFill>
                  <a:schemeClr val="tx1">
                    <a:lumMod val="85000"/>
                    <a:lumOff val="15000"/>
                  </a:schemeClr>
                </a:solidFill>
                <a:latin typeface="Microsoft JhengHei" panose="020B0604030504040204" charset="-120"/>
                <a:ea typeface="Microsoft JhengHei" panose="020B0604030504040204" charset="-120"/>
              </a:rPr>
              <a:t> URL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3"/>
              </a:rPr>
              <a:t>Interactive Map Analytics with Folium</a:t>
            </a:r>
            <a:endParaRPr lang="en-US" sz="1700" dirty="0">
              <a:latin typeface="Microsoft JhengHei" panose="020B0604030504040204" charset="-120"/>
              <a:ea typeface="Microsoft JhengHei" panose="020B0604030504040204" charset="-120"/>
            </a:endParaRPr>
          </a:p>
          <a:p>
            <a:pPr>
              <a:lnSpc>
                <a:spcPct val="150000"/>
              </a:lnSpc>
            </a:pPr>
            <a:endParaRPr lang="en-US" sz="1700" dirty="0">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Build an Interactive Map with Folium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13</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255" y="1380490"/>
            <a:ext cx="10516235" cy="4351655"/>
          </a:xfrm>
          <a:prstGeom prst="rect">
            <a:avLst/>
          </a:prstGeom>
        </p:spPr>
        <p:txBody>
          <a:bodyPr vert="horz" lIns="91440" tIns="45720" rIns="91440" bIns="45720" rtlCol="0" anchor="t"/>
          <a:lstStyle/>
          <a:p>
            <a:pPr marL="0" indent="0">
              <a:lnSpc>
                <a:spcPct val="150000"/>
              </a:lnSpc>
              <a:spcBef>
                <a:spcPts val="1400"/>
              </a:spcBef>
              <a:buNone/>
            </a:pPr>
            <a:r>
              <a:rPr lang="en-US" sz="1700" u="sng" dirty="0">
                <a:solidFill>
                  <a:schemeClr val="tx1">
                    <a:lumMod val="85000"/>
                    <a:lumOff val="15000"/>
                  </a:schemeClr>
                </a:solidFill>
                <a:latin typeface="Microsoft JhengHei" panose="020B0604030504040204" charset="-120"/>
                <a:ea typeface="Microsoft JhengHei" panose="020B0604030504040204" charset="-120"/>
              </a:rPr>
              <a:t>The dashboard application contains </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two </a:t>
            </a:r>
            <a:r>
              <a:rPr lang="en-US" sz="1700" u="sng" dirty="0">
                <a:solidFill>
                  <a:schemeClr val="tx1">
                    <a:lumMod val="85000"/>
                    <a:lumOff val="15000"/>
                  </a:schemeClr>
                </a:solidFill>
                <a:latin typeface="Microsoft JhengHei" panose="020B0604030504040204" charset="-120"/>
                <a:ea typeface="Microsoft JhengHei" panose="020B0604030504040204" charset="-120"/>
              </a:rPr>
              <a:t>chart</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 p</a:t>
            </a:r>
            <a:r>
              <a:rPr lang="en-US" sz="1700" dirty="0" err="1">
                <a:solidFill>
                  <a:schemeClr val="tx1">
                    <a:lumMod val="85000"/>
                    <a:lumOff val="15000"/>
                  </a:schemeClr>
                </a:solidFill>
                <a:latin typeface="Microsoft JhengHei" panose="020B0604030504040204" charset="-120"/>
                <a:ea typeface="Microsoft JhengHei" panose="020B0604030504040204" charset="-120"/>
              </a:rPr>
              <a:t>ie</a:t>
            </a:r>
            <a:r>
              <a:rPr lang="en-US" sz="1700" dirty="0">
                <a:solidFill>
                  <a:schemeClr val="tx1">
                    <a:lumMod val="85000"/>
                    <a:lumOff val="15000"/>
                  </a:schemeClr>
                </a:solidFill>
                <a:latin typeface="Microsoft JhengHei" panose="020B0604030504040204" charset="-120"/>
                <a:ea typeface="Microsoft JhengHei" panose="020B0604030504040204" charset="-120"/>
              </a:rPr>
              <a:t> chart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that shows the successful launch by each</a:t>
            </a:r>
            <a:r>
              <a:rPr lang="en-US" sz="1700" dirty="0">
                <a:solidFill>
                  <a:schemeClr val="tx1">
                    <a:lumMod val="85000"/>
                    <a:lumOff val="15000"/>
                  </a:schemeClr>
                </a:solidFill>
                <a:latin typeface="Microsoft JhengHei" panose="020B0604030504040204" charset="-120"/>
                <a:ea typeface="Microsoft JhengHei" panose="020B0604030504040204" charset="-120"/>
              </a:rPr>
              <a:t> site</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This chart is useful as you can visualize the distribution of landing outcomes across all launch sites or show the success rate of launches on individual sites.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 s</a:t>
            </a:r>
            <a:r>
              <a:rPr lang="en-US" sz="1700" dirty="0" err="1">
                <a:solidFill>
                  <a:schemeClr val="tx1">
                    <a:lumMod val="85000"/>
                    <a:lumOff val="15000"/>
                  </a:schemeClr>
                </a:solidFill>
                <a:latin typeface="Microsoft JhengHei" panose="020B0604030504040204" charset="-120"/>
                <a:ea typeface="Microsoft JhengHei" panose="020B0604030504040204" charset="-120"/>
              </a:rPr>
              <a:t>catter</a:t>
            </a:r>
            <a:r>
              <a:rPr lang="en-US" sz="1700" dirty="0">
                <a:solidFill>
                  <a:schemeClr val="tx1">
                    <a:lumMod val="85000"/>
                    <a:lumOff val="15000"/>
                  </a:schemeClr>
                </a:solidFill>
                <a:latin typeface="Microsoft JhengHei" panose="020B0604030504040204" charset="-120"/>
                <a:ea typeface="Microsoft JhengHei" panose="020B0604030504040204" charset="-120"/>
              </a:rPr>
              <a:t> char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 that shows the relationship between landing outcomes an the payload mass of different boosters. The dashboard takes two inputs, namely the site(s) and payload mass. This chart is useful as you can visualize how different variables affect the landing outcomes,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GitHub URL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3"/>
              </a:rPr>
              <a:t>Space-X</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4"/>
              </a:rPr>
              <a:t> Dashboard</a:t>
            </a:r>
            <a:endParaRPr lang="en-ZA" altLang="en-US" sz="17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Build a Dashboard with </a:t>
            </a:r>
            <a:r>
              <a:rPr lang="en-US" dirty="0" err="1">
                <a:solidFill>
                  <a:srgbClr val="0B49CB"/>
                </a:solidFill>
                <a:latin typeface="Microsoft JhengHei" panose="020B0604030504040204" charset="-120"/>
                <a:ea typeface="Microsoft JhengHei" panose="020B0604030504040204" charset="-120"/>
              </a:rPr>
              <a:t>Plotly</a:t>
            </a:r>
            <a:r>
              <a:rPr lang="en-US" dirty="0">
                <a:solidFill>
                  <a:srgbClr val="0B49CB"/>
                </a:solidFill>
                <a:latin typeface="Microsoft JhengHei" panose="020B0604030504040204" charset="-120"/>
                <a:ea typeface="Microsoft JhengHei" panose="020B0604030504040204" charset="-120"/>
              </a:rPr>
              <a:t> Dash</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14</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682865" y="1673860"/>
            <a:ext cx="3775075" cy="4351655"/>
          </a:xfrm>
          <a:prstGeom prst="rect">
            <a:avLst/>
          </a:prstGeom>
        </p:spPr>
        <p:txBody>
          <a:bodyPr>
            <a:normAutofit/>
          </a:bodyPr>
          <a:lstStyle/>
          <a:p>
            <a:pPr>
              <a:lnSpc>
                <a:spcPct val="100000"/>
              </a:lnSpc>
              <a:spcBef>
                <a:spcPts val="1400"/>
              </a:spcBef>
            </a:pPr>
            <a:r>
              <a:rPr lang="en-US" sz="1700" dirty="0" err="1">
                <a:solidFill>
                  <a:schemeClr val="tx1">
                    <a:lumMod val="85000"/>
                    <a:lumOff val="15000"/>
                  </a:schemeClr>
                </a:solidFill>
                <a:latin typeface="Microsoft JhengHei" panose="020B0604030504040204" charset="-120"/>
                <a:ea typeface="Microsoft JhengHei" panose="020B0604030504040204" charset="-120"/>
              </a:rPr>
              <a:t>GitHub</a:t>
            </a:r>
            <a:r>
              <a:rPr lang="en-US" sz="1700" dirty="0">
                <a:solidFill>
                  <a:schemeClr val="tx1">
                    <a:lumMod val="85000"/>
                    <a:lumOff val="15000"/>
                  </a:schemeClr>
                </a:solidFill>
                <a:latin typeface="Microsoft JhengHei" panose="020B0604030504040204" charset="-120"/>
                <a:ea typeface="Microsoft JhengHei" panose="020B0604030504040204" charset="-120"/>
              </a:rPr>
              <a:t> UR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L:</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3"/>
              </a:rPr>
              <a:t>Space-X Machine Learning Prediction</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Predictive Analysis (Classification)</a:t>
            </a:r>
          </a:p>
        </p:txBody>
      </p:sp>
      <p:sp>
        <p:nvSpPr>
          <p:cNvPr id="9" name="Text Box 8"/>
          <p:cNvSpPr txBox="1"/>
          <p:nvPr/>
        </p:nvSpPr>
        <p:spPr>
          <a:xfrm>
            <a:off x="906145" y="17272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1. Create column for “Class”</a:t>
            </a:r>
          </a:p>
        </p:txBody>
      </p:sp>
      <p:sp>
        <p:nvSpPr>
          <p:cNvPr id="10" name="Text Box 9"/>
          <p:cNvSpPr txBox="1"/>
          <p:nvPr/>
        </p:nvSpPr>
        <p:spPr>
          <a:xfrm>
            <a:off x="906145" y="2353945"/>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2. Standardizing the data</a:t>
            </a:r>
          </a:p>
        </p:txBody>
      </p:sp>
      <p:sp>
        <p:nvSpPr>
          <p:cNvPr id="2" name="Text Box 1"/>
          <p:cNvSpPr txBox="1"/>
          <p:nvPr/>
        </p:nvSpPr>
        <p:spPr>
          <a:xfrm>
            <a:off x="904875" y="29845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3. Split ito training and test set</a:t>
            </a:r>
          </a:p>
        </p:txBody>
      </p:sp>
      <p:sp>
        <p:nvSpPr>
          <p:cNvPr id="16" name="Text Box 15"/>
          <p:cNvSpPr txBox="1"/>
          <p:nvPr/>
        </p:nvSpPr>
        <p:spPr>
          <a:xfrm>
            <a:off x="906145" y="3609975"/>
            <a:ext cx="660209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4. Find best Hyperparameter for SVM, Decision Trees, K-Nearest Neighbours and Logistic Regression.</a:t>
            </a:r>
          </a:p>
        </p:txBody>
      </p:sp>
      <p:sp>
        <p:nvSpPr>
          <p:cNvPr id="6" name="Text Box 5"/>
          <p:cNvSpPr txBox="1"/>
          <p:nvPr/>
        </p:nvSpPr>
        <p:spPr>
          <a:xfrm>
            <a:off x="915035" y="4483100"/>
            <a:ext cx="6602095" cy="87566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5. Use test data to evaluate models </a:t>
            </a:r>
            <a:r>
              <a:rPr lang="en-ZA" altLang="en-GB" sz="1700">
                <a:latin typeface="Microsoft JhengHei" panose="020B0604030504040204" charset="-120"/>
                <a:ea typeface="Microsoft JhengHei" panose="020B0604030504040204" charset="-120"/>
                <a:sym typeface="+mn-ea"/>
              </a:rPr>
              <a:t>based on their accuracy scores and confusion matrix </a:t>
            </a:r>
            <a:endParaRPr lang="en-ZA" altLang="en-GB" sz="1700">
              <a:latin typeface="Microsoft JhengHei" panose="020B0604030504040204" charset="-120"/>
              <a:ea typeface="Microsoft JhengHei" panose="020B0604030504040204" charset="-120"/>
            </a:endParaRPr>
          </a:p>
          <a:p>
            <a:endParaRPr lang="en-ZA" altLang="en-GB" sz="1700">
              <a:latin typeface="Microsoft JhengHei" panose="020B0604030504040204" charset="-120"/>
              <a:ea typeface="Microsoft JhengHei" panose="020B0604030504040204" charset="-12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2010" y="1426845"/>
            <a:ext cx="10443845" cy="162179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results of the e</a:t>
            </a:r>
            <a:r>
              <a:rPr lang="en-US" sz="1700">
                <a:solidFill>
                  <a:schemeClr val="tx1">
                    <a:lumMod val="85000"/>
                    <a:lumOff val="15000"/>
                  </a:schemeClr>
                </a:solidFill>
                <a:latin typeface="Microsoft JhengHei" panose="020B0604030504040204" charset="-120"/>
                <a:ea typeface="Microsoft JhengHei" panose="020B0604030504040204" charset="-120"/>
              </a:rPr>
              <a:t>xploratory data analysis re</a:t>
            </a:r>
            <a:r>
              <a:rPr lang="en-ZA" altLang="en-US" sz="1700">
                <a:solidFill>
                  <a:schemeClr val="tx1">
                    <a:lumMod val="85000"/>
                    <a:lumOff val="15000"/>
                  </a:schemeClr>
                </a:solidFill>
                <a:latin typeface="Microsoft JhengHei" panose="020B0604030504040204" charset="-120"/>
                <a:ea typeface="Microsoft JhengHei" panose="020B0604030504040204" charset="-120"/>
              </a:rPr>
              <a:t>vealed that the success rate of the Falcon 9 landings was 66.66%</a:t>
            </a:r>
            <a:endParaRPr lang="en-US" sz="170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p</a:t>
            </a:r>
            <a:r>
              <a:rPr lang="en-US" sz="1700">
                <a:solidFill>
                  <a:schemeClr val="tx1">
                    <a:lumMod val="85000"/>
                    <a:lumOff val="15000"/>
                  </a:schemeClr>
                </a:solidFill>
                <a:latin typeface="Microsoft JhengHei" panose="020B0604030504040204" charset="-120"/>
                <a:ea typeface="Microsoft JhengHei" panose="020B0604030504040204" charset="-120"/>
              </a:rPr>
              <a:t>redictive analysis results </a:t>
            </a:r>
            <a:r>
              <a:rPr lang="en-ZA" altLang="en-US" sz="1700">
                <a:solidFill>
                  <a:schemeClr val="tx1">
                    <a:lumMod val="85000"/>
                    <a:lumOff val="15000"/>
                  </a:schemeClr>
                </a:solidFill>
                <a:latin typeface="Microsoft JhengHei" panose="020B0604030504040204" charset="-120"/>
                <a:ea typeface="Microsoft JhengHei" panose="020B0604030504040204" charset="-120"/>
              </a:rPr>
              <a:t>showed that the Decision Tree algorithm was the best classification method with an accuracy of 94%</a:t>
            </a:r>
            <a:endParaRPr lang="en-US" sz="2200">
              <a:solidFill>
                <a:schemeClr val="tx1">
                  <a:lumMod val="85000"/>
                  <a:lumOff val="15000"/>
                </a:schemeClr>
              </a:solidFill>
              <a:latin typeface="Microsoft JhengHei" panose="020B0604030504040204" charset="-120"/>
              <a:ea typeface="Microsoft JhengHei" panose="020B0604030504040204" charset="-120"/>
            </a:endParaRPr>
          </a:p>
          <a:p>
            <a:pPr lvl="1"/>
            <a:endParaRPr lang="en-US" sz="1800">
              <a:latin typeface="Microsoft JhengHei" panose="020B0604030504040204" charset="-120"/>
              <a:ea typeface="Microsoft JhengHei" panose="020B0604030504040204" charset="-120"/>
            </a:endParaRPr>
          </a:p>
          <a:p>
            <a:pPr marL="457200" lvl="1" indent="0">
              <a:buNone/>
            </a:pPr>
            <a:endParaRPr lang="en-US" sz="1800">
              <a:latin typeface="Microsoft JhengHei" panose="020B0604030504040204" charset="-120"/>
              <a:ea typeface="Microsoft JhengHei" panose="020B0604030504040204" charset="-12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15</a:t>
            </a:fld>
            <a:endParaRPr lang="en-US">
              <a:latin typeface="Microsoft JhengHei" panose="020B0604030504040204" charset="-120"/>
              <a:ea typeface="Microsoft JhengHei" panose="020B0604030504040204" charset="-120"/>
            </a:endParaRPr>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Results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17</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05650" y="1381125"/>
            <a:ext cx="4352290" cy="4644390"/>
          </a:xfrm>
          <a:prstGeom prst="rect">
            <a:avLst/>
          </a:prstGeom>
        </p:spPr>
        <p:txBody>
          <a:bodyPr/>
          <a:lstStyle/>
          <a:p>
            <a:pPr>
              <a:lnSpc>
                <a:spcPct val="150000"/>
              </a:lnSpc>
              <a:spcBef>
                <a:spcPts val="1400"/>
              </a:spcBef>
            </a:pPr>
            <a:r>
              <a:rPr lang="en-CA" sz="1600">
                <a:solidFill>
                  <a:schemeClr val="accent3">
                    <a:lumMod val="25000"/>
                  </a:schemeClr>
                </a:solidFill>
                <a:latin typeface="Microsoft JhengHei" panose="020B0604030504040204" charset="-120"/>
                <a:ea typeface="Microsoft JhengHei" panose="020B0604030504040204" charset="-120"/>
                <a:sym typeface="+mn-ea"/>
              </a:rPr>
              <a:t>This figure shows that the success rate increased as the number of flights increased.</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 </a:t>
            </a:r>
            <a:r>
              <a:rPr lang="en-ZA" altLang="en-CA" sz="1600">
                <a:solidFill>
                  <a:srgbClr val="0948CB"/>
                </a:solidFill>
                <a:latin typeface="Microsoft JhengHei" panose="020B0604030504040204" charset="-120"/>
                <a:ea typeface="Microsoft JhengHei" panose="020B0604030504040204" charset="-120"/>
              </a:rPr>
              <a:t>blue</a:t>
            </a:r>
            <a:r>
              <a:rPr lang="en-ZA" altLang="en-CA" sz="160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1600">
                <a:solidFill>
                  <a:srgbClr val="FF0000"/>
                </a:solidFill>
                <a:latin typeface="Microsoft JhengHei" panose="020B0604030504040204" charset="-120"/>
                <a:ea typeface="Microsoft JhengHei" panose="020B0604030504040204" charset="-120"/>
              </a:rPr>
              <a:t>red</a:t>
            </a:r>
            <a:r>
              <a:rPr lang="en-ZA" altLang="en-CA" sz="1600">
                <a:solidFill>
                  <a:schemeClr val="accent3">
                    <a:lumMod val="25000"/>
                  </a:schemeClr>
                </a:solidFill>
                <a:latin typeface="Microsoft JhengHei" panose="020B0604030504040204" charset="-120"/>
                <a:ea typeface="Microsoft JhengHei" panose="020B0604030504040204" charset="-120"/>
              </a:rPr>
              <a:t> dot represent unsuccessful luanches.</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There seems to be an increase in successful flights after the 40th launch.</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Flight Number vs. Launch Site</a:t>
            </a:r>
          </a:p>
        </p:txBody>
      </p:sp>
      <p:pic>
        <p:nvPicPr>
          <p:cNvPr id="2" name="Content Placeholder 1"/>
          <p:cNvPicPr>
            <a:picLocks noGrp="1" noChangeAspect="1"/>
          </p:cNvPicPr>
          <p:nvPr>
            <p:ph sz="half" idx="1"/>
          </p:nvPr>
        </p:nvPicPr>
        <p:blipFill>
          <a:blip r:embed="rId3"/>
          <a:stretch>
            <a:fillRect/>
          </a:stretch>
        </p:blipFill>
        <p:spPr>
          <a:xfrm>
            <a:off x="770255" y="1381125"/>
            <a:ext cx="6084000" cy="417984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18</a:t>
            </a:fld>
            <a:endParaRPr lang="en-US">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Microsoft JhengHei" panose="020B0604030504040204" charset="-120"/>
                <a:ea typeface="Microsoft JhengHei" panose="020B0604030504040204" charset="-120"/>
              </a:rPr>
              <a:t>Payload vs. Launch Site</a:t>
            </a:r>
          </a:p>
        </p:txBody>
      </p:sp>
      <p:pic>
        <p:nvPicPr>
          <p:cNvPr id="2" name="Content Placeholder 1"/>
          <p:cNvPicPr>
            <a:picLocks noGrp="1" noChangeAspect="1"/>
          </p:cNvPicPr>
          <p:nvPr>
            <p:ph sz="half" idx="1"/>
          </p:nvPr>
        </p:nvPicPr>
        <p:blipFill>
          <a:blip r:embed="rId3"/>
          <a:stretch>
            <a:fillRect/>
          </a:stretch>
        </p:blipFill>
        <p:spPr>
          <a:xfrm>
            <a:off x="770255" y="1380490"/>
            <a:ext cx="6084000" cy="4176000"/>
          </a:xfrm>
          <a:prstGeom prst="rect">
            <a:avLst/>
          </a:prstGeom>
        </p:spPr>
      </p:pic>
      <p:sp>
        <p:nvSpPr>
          <p:cNvPr id="8" name="Content Placeholder 7"/>
          <p:cNvSpPr>
            <a:spLocks noGrp="1"/>
          </p:cNvSpPr>
          <p:nvPr>
            <p:ph sz="half" idx="2"/>
          </p:nvPr>
        </p:nvSpPr>
        <p:spPr>
          <a:xfrm>
            <a:off x="7105650" y="1381125"/>
            <a:ext cx="4352290" cy="4644390"/>
          </a:xfrm>
          <a:prstGeom prst="rect">
            <a:avLst/>
          </a:prstGeom>
        </p:spPr>
        <p:txBody>
          <a:bodyPr/>
          <a:lstStyle/>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 </a:t>
            </a:r>
            <a:r>
              <a:rPr lang="en-ZA" altLang="en-CA" sz="1600">
                <a:solidFill>
                  <a:srgbClr val="0948CB"/>
                </a:solidFill>
                <a:latin typeface="Microsoft JhengHei" panose="020B0604030504040204" charset="-120"/>
                <a:ea typeface="Microsoft JhengHei" panose="020B0604030504040204" charset="-120"/>
              </a:rPr>
              <a:t>blue</a:t>
            </a:r>
            <a:r>
              <a:rPr lang="en-ZA" altLang="en-CA" sz="160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1600">
                <a:solidFill>
                  <a:srgbClr val="FF0000"/>
                </a:solidFill>
                <a:latin typeface="Microsoft JhengHei" panose="020B0604030504040204" charset="-120"/>
                <a:ea typeface="Microsoft JhengHei" panose="020B0604030504040204" charset="-120"/>
              </a:rPr>
              <a:t>red</a:t>
            </a:r>
            <a:r>
              <a:rPr lang="en-ZA" altLang="en-CA" sz="1600">
                <a:solidFill>
                  <a:schemeClr val="accent3">
                    <a:lumMod val="25000"/>
                  </a:schemeClr>
                </a:solidFill>
                <a:latin typeface="Microsoft JhengHei" panose="020B0604030504040204" charset="-120"/>
                <a:ea typeface="Microsoft JhengHei" panose="020B0604030504040204" charset="-120"/>
              </a:rPr>
              <a:t> dots represent unsuccessful launches.</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 For the VAFB-SLC launchsite there are no rockets launched for heavy payload mass </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There seems to be a weak correlation between Payload and Launch Site and therefore decisions cannot be made using this metric.</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19</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364095" y="1401445"/>
            <a:ext cx="4093845" cy="4624070"/>
          </a:xfrm>
          <a:prstGeom prst="rect">
            <a:avLst/>
          </a:prstGeom>
        </p:spPr>
        <p:txBody>
          <a:bodyPr>
            <a:normAutofit/>
          </a:bodyPr>
          <a:lstStyle/>
          <a:p>
            <a:pPr>
              <a:lnSpc>
                <a:spcPct val="150000"/>
              </a:lnSpc>
              <a:spcBef>
                <a:spcPts val="1400"/>
              </a:spcBef>
            </a:pPr>
            <a:r>
              <a:rPr lang="en-US" sz="1700">
                <a:solidFill>
                  <a:schemeClr val="accent3">
                    <a:lumMod val="25000"/>
                  </a:schemeClr>
                </a:solidFill>
                <a:latin typeface="Microsoft JhengHei" panose="020B0604030504040204" charset="-120"/>
                <a:ea typeface="Microsoft JhengHei" panose="020B0604030504040204" charset="-120"/>
              </a:rPr>
              <a:t>Orbits SSO, HEO, GEO, and ES-L1 have </a:t>
            </a:r>
            <a:r>
              <a:rPr lang="en-ZA" altLang="en-US" sz="1700">
                <a:solidFill>
                  <a:schemeClr val="accent3">
                    <a:lumMod val="25000"/>
                  </a:schemeClr>
                </a:solidFill>
                <a:latin typeface="Microsoft JhengHei" panose="020B0604030504040204" charset="-120"/>
                <a:ea typeface="Microsoft JhengHei" panose="020B0604030504040204" charset="-120"/>
              </a:rPr>
              <a:t>100%</a:t>
            </a:r>
            <a:r>
              <a:rPr lang="en-US" sz="1700">
                <a:solidFill>
                  <a:schemeClr val="accent3">
                    <a:lumMod val="25000"/>
                  </a:schemeClr>
                </a:solidFill>
                <a:latin typeface="Microsoft JhengHei" panose="020B0604030504040204" charset="-120"/>
                <a:ea typeface="Microsoft JhengHei" panose="020B0604030504040204" charset="-120"/>
              </a:rPr>
              <a:t> success rates</a:t>
            </a:r>
            <a:r>
              <a:rPr lang="en-ZA" altLang="en-US" sz="1700">
                <a:solidFill>
                  <a:schemeClr val="accent3">
                    <a:lumMod val="25000"/>
                  </a:schemeClr>
                </a:solidFill>
                <a:latin typeface="Microsoft JhengHei" panose="020B0604030504040204" charset="-120"/>
                <a:ea typeface="Microsoft JhengHei" panose="020B0604030504040204" charset="-120"/>
              </a:rPr>
              <a:t>.</a:t>
            </a:r>
            <a:r>
              <a:rPr lang="en-US" sz="1700">
                <a:solidFill>
                  <a:schemeClr val="accent3">
                    <a:lumMod val="25000"/>
                  </a:schemeClr>
                </a:solidFill>
                <a:latin typeface="Microsoft JhengHei" panose="020B0604030504040204" charset="-120"/>
                <a:ea typeface="Microsoft JhengHei" panose="020B0604030504040204" charset="-120"/>
              </a:rPr>
              <a:t> </a:t>
            </a:r>
          </a:p>
          <a:p>
            <a:pPr>
              <a:lnSpc>
                <a:spcPct val="150000"/>
              </a:lnSpc>
              <a:spcBef>
                <a:spcPts val="1400"/>
              </a:spcBef>
            </a:pPr>
            <a:r>
              <a:rPr lang="en-US" sz="1700">
                <a:solidFill>
                  <a:schemeClr val="accent3">
                    <a:lumMod val="25000"/>
                  </a:schemeClr>
                </a:solidFill>
                <a:latin typeface="Microsoft JhengHei" panose="020B0604030504040204" charset="-120"/>
                <a:ea typeface="Microsoft JhengHei" panose="020B0604030504040204" charset="-120"/>
              </a:rPr>
              <a:t> SO </a:t>
            </a:r>
            <a:r>
              <a:rPr lang="en-ZA" altLang="en-US" sz="1700">
                <a:solidFill>
                  <a:schemeClr val="accent3">
                    <a:lumMod val="25000"/>
                  </a:schemeClr>
                </a:solidFill>
                <a:latin typeface="Microsoft JhengHei" panose="020B0604030504040204" charset="-120"/>
                <a:ea typeface="Microsoft JhengHei" panose="020B0604030504040204" charset="-120"/>
              </a:rPr>
              <a:t>orbit did not have any successful launches with a 0% success rate</a:t>
            </a:r>
            <a:r>
              <a:rPr lang="en-US" sz="1700">
                <a:solidFill>
                  <a:schemeClr val="accent3">
                    <a:lumMod val="25000"/>
                  </a:schemeClr>
                </a:solidFill>
                <a:latin typeface="Microsoft JhengHei" panose="020B0604030504040204" charset="-120"/>
                <a:ea typeface="Microsoft JhengHei" panose="020B0604030504040204" charset="-120"/>
              </a:rPr>
              <a:t>.</a:t>
            </a:r>
          </a:p>
        </p:txBody>
      </p:sp>
      <p:sp>
        <p:nvSpPr>
          <p:cNvPr id="4" name="Title 1"/>
          <p:cNvSpPr txBox="1"/>
          <p:nvPr/>
        </p:nvSpPr>
        <p:spPr>
          <a:xfrm>
            <a:off x="837956" y="579925"/>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Success Rate vs. Orbit Type</a:t>
            </a:r>
          </a:p>
        </p:txBody>
      </p:sp>
      <p:pic>
        <p:nvPicPr>
          <p:cNvPr id="2" name="Content Placeholder 1"/>
          <p:cNvPicPr>
            <a:picLocks noGrp="1" noChangeAspect="1"/>
          </p:cNvPicPr>
          <p:nvPr>
            <p:ph sz="half" idx="1"/>
          </p:nvPr>
        </p:nvPicPr>
        <p:blipFill>
          <a:blip r:embed="rId3"/>
          <a:stretch>
            <a:fillRect/>
          </a:stretch>
        </p:blipFill>
        <p:spPr>
          <a:xfrm>
            <a:off x="838200" y="1401445"/>
            <a:ext cx="6120000" cy="417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latin typeface="Arial" panose="020B0604020202020204" pitchFamily="34" charset="0"/>
                <a:cs typeface="Arial" panose="020B0604020202020204" pitchFamily="34" charset="0"/>
              </a:rPr>
              <a:t>2</a:t>
            </a:fld>
            <a:endParaRPr lang="en-US" dirty="0">
              <a:latin typeface="Arial" panose="020B0604020202020204" pitchFamily="34" charset="0"/>
              <a:cs typeface="Arial" panose="020B0604020202020204" pitchFamily="34" charset="0"/>
            </a:endParaRPr>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Executive Summary</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Introduction</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Methodology</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Results</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Conclusion</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20</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6819265" y="1381125"/>
            <a:ext cx="4638675" cy="4644390"/>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I</a:t>
            </a:r>
            <a:r>
              <a:rPr lang="en-US" sz="1700">
                <a:solidFill>
                  <a:schemeClr val="accent3">
                    <a:lumMod val="25000"/>
                  </a:schemeClr>
                </a:solidFill>
                <a:latin typeface="Microsoft JhengHei" panose="020B0604030504040204" charset="-120"/>
                <a:ea typeface="Microsoft JhengHei" panose="020B0604030504040204" charset="-120"/>
              </a:rPr>
              <a:t>n the LEO orbit</a:t>
            </a:r>
            <a:r>
              <a:rPr lang="en-ZA" altLang="en-US" sz="1700">
                <a:solidFill>
                  <a:schemeClr val="accent3">
                    <a:lumMod val="25000"/>
                  </a:schemeClr>
                </a:solidFill>
                <a:latin typeface="Microsoft JhengHei" panose="020B0604030504040204" charset="-120"/>
                <a:ea typeface="Microsoft JhengHei" panose="020B0604030504040204" charset="-120"/>
              </a:rPr>
              <a:t>, </a:t>
            </a:r>
            <a:r>
              <a:rPr lang="en-US" sz="1700">
                <a:solidFill>
                  <a:schemeClr val="accent3">
                    <a:lumMod val="25000"/>
                  </a:schemeClr>
                </a:solidFill>
                <a:latin typeface="Microsoft JhengHei" panose="020B0604030504040204" charset="-120"/>
                <a:ea typeface="Microsoft JhengHei" panose="020B0604030504040204" charset="-120"/>
              </a:rPr>
              <a:t> the </a:t>
            </a:r>
            <a:r>
              <a:rPr lang="en-ZA" altLang="en-US" sz="1700">
                <a:solidFill>
                  <a:schemeClr val="accent3">
                    <a:lumMod val="25000"/>
                  </a:schemeClr>
                </a:solidFill>
                <a:latin typeface="Microsoft JhengHei" panose="020B0604030504040204" charset="-120"/>
                <a:ea typeface="Microsoft JhengHei" panose="020B0604030504040204" charset="-120"/>
              </a:rPr>
              <a:t>s</a:t>
            </a:r>
            <a:r>
              <a:rPr lang="en-US" sz="1700">
                <a:solidFill>
                  <a:schemeClr val="accent3">
                    <a:lumMod val="25000"/>
                  </a:schemeClr>
                </a:solidFill>
                <a:latin typeface="Microsoft JhengHei" panose="020B0604030504040204" charset="-120"/>
                <a:ea typeface="Microsoft JhengHei" panose="020B0604030504040204" charset="-120"/>
              </a:rPr>
              <a:t>uccess </a:t>
            </a:r>
            <a:r>
              <a:rPr lang="en-ZA" altLang="en-US" sz="1700">
                <a:solidFill>
                  <a:schemeClr val="accent3">
                    <a:lumMod val="25000"/>
                  </a:schemeClr>
                </a:solidFill>
                <a:latin typeface="Microsoft JhengHei" panose="020B0604030504040204" charset="-120"/>
                <a:ea typeface="Microsoft JhengHei" panose="020B0604030504040204" charset="-120"/>
              </a:rPr>
              <a:t>is positively correlated to the</a:t>
            </a:r>
            <a:r>
              <a:rPr lang="en-US" sz="1700">
                <a:solidFill>
                  <a:schemeClr val="accent3">
                    <a:lumMod val="25000"/>
                  </a:schemeClr>
                </a:solidFill>
                <a:latin typeface="Microsoft JhengHei" panose="020B0604030504040204" charset="-120"/>
                <a:ea typeface="Microsoft JhengHei" panose="020B0604030504040204" charset="-120"/>
              </a:rPr>
              <a:t> the number of flights</a:t>
            </a:r>
            <a:r>
              <a:rPr lang="en-ZA" altLang="en-US" sz="170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a:t>
            </a:r>
            <a:r>
              <a:rPr lang="en-US" sz="1700">
                <a:solidFill>
                  <a:schemeClr val="accent3">
                    <a:lumMod val="25000"/>
                  </a:schemeClr>
                </a:solidFill>
                <a:latin typeface="Microsoft JhengHei" panose="020B0604030504040204" charset="-120"/>
                <a:ea typeface="Microsoft JhengHei" panose="020B0604030504040204" charset="-120"/>
              </a:rPr>
              <a:t>here seems to be no relationship between flight number in </a:t>
            </a:r>
            <a:r>
              <a:rPr lang="en-ZA" altLang="en-US" sz="1700">
                <a:solidFill>
                  <a:schemeClr val="accent3">
                    <a:lumMod val="25000"/>
                  </a:schemeClr>
                </a:solidFill>
                <a:latin typeface="Microsoft JhengHei" panose="020B0604030504040204" charset="-120"/>
                <a:ea typeface="Microsoft JhengHei" panose="020B0604030504040204" charset="-120"/>
              </a:rPr>
              <a:t>the </a:t>
            </a:r>
            <a:r>
              <a:rPr lang="en-US" sz="1700">
                <a:solidFill>
                  <a:schemeClr val="accent3">
                    <a:lumMod val="25000"/>
                  </a:schemeClr>
                </a:solidFill>
                <a:latin typeface="Microsoft JhengHei" panose="020B0604030504040204" charset="-120"/>
                <a:ea typeface="Microsoft JhengHei" panose="020B0604030504040204" charset="-120"/>
              </a:rPr>
              <a:t>GTO orbit.</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SSO orbit has a 100% success rate however with fewer flights than the other orbits</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FLights numbers greater than 40 have a higher success rate than flight numbers between 0-40.</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Flight Number vs. Orbit Type</a:t>
            </a:r>
          </a:p>
        </p:txBody>
      </p:sp>
      <p:pic>
        <p:nvPicPr>
          <p:cNvPr id="2" name="Content Placeholder 1"/>
          <p:cNvPicPr>
            <a:picLocks noGrp="1" noChangeAspect="1"/>
          </p:cNvPicPr>
          <p:nvPr>
            <p:ph sz="half" idx="1"/>
          </p:nvPr>
        </p:nvPicPr>
        <p:blipFill>
          <a:blip r:embed="rId3"/>
          <a:stretch>
            <a:fillRect/>
          </a:stretch>
        </p:blipFill>
        <p:spPr>
          <a:xfrm>
            <a:off x="770255" y="1381125"/>
            <a:ext cx="5859145" cy="421576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21</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06285" y="1381125"/>
            <a:ext cx="4351655" cy="4644390"/>
          </a:xfrm>
          <a:prstGeom prst="rect">
            <a:avLst/>
          </a:prstGeom>
        </p:spPr>
        <p:txBody>
          <a:bodyPr>
            <a:normAutofit/>
          </a:bodyPr>
          <a:lstStyle/>
          <a:p>
            <a:pPr>
              <a:lnSpc>
                <a:spcPct val="150000"/>
              </a:lnSpc>
              <a:spcBef>
                <a:spcPts val="1400"/>
              </a:spcBef>
            </a:pPr>
            <a:r>
              <a:rPr lang="en-ZA" sz="1700">
                <a:solidFill>
                  <a:schemeClr val="accent3">
                    <a:lumMod val="25000"/>
                  </a:schemeClr>
                </a:solidFill>
                <a:latin typeface="Microsoft JhengHei" panose="020B0604030504040204" charset="-120"/>
                <a:ea typeface="Microsoft JhengHei" panose="020B0604030504040204" charset="-120"/>
              </a:rPr>
              <a:t>As the</a:t>
            </a:r>
            <a:r>
              <a:rPr sz="1700">
                <a:solidFill>
                  <a:schemeClr val="accent3">
                    <a:lumMod val="25000"/>
                  </a:schemeClr>
                </a:solidFill>
                <a:latin typeface="Microsoft JhengHei" panose="020B0604030504040204" charset="-120"/>
                <a:ea typeface="Microsoft JhengHei" panose="020B0604030504040204" charset="-120"/>
              </a:rPr>
              <a:t> payloads </a:t>
            </a:r>
            <a:r>
              <a:rPr lang="en-ZA" sz="1700">
                <a:solidFill>
                  <a:schemeClr val="accent3">
                    <a:lumMod val="25000"/>
                  </a:schemeClr>
                </a:solidFill>
                <a:latin typeface="Microsoft JhengHei" panose="020B0604030504040204" charset="-120"/>
                <a:ea typeface="Microsoft JhengHei" panose="020B0604030504040204" charset="-120"/>
              </a:rPr>
              <a:t>get heavier,</a:t>
            </a:r>
            <a:r>
              <a:rPr sz="1700">
                <a:solidFill>
                  <a:schemeClr val="accent3">
                    <a:lumMod val="25000"/>
                  </a:schemeClr>
                </a:solidFill>
                <a:latin typeface="Microsoft JhengHei" panose="020B0604030504040204" charset="-120"/>
                <a:ea typeface="Microsoft JhengHei" panose="020B0604030504040204" charset="-120"/>
              </a:rPr>
              <a:t> the success rate </a:t>
            </a:r>
            <a:r>
              <a:rPr lang="en-ZA" sz="1700">
                <a:solidFill>
                  <a:schemeClr val="accent3">
                    <a:lumMod val="25000"/>
                  </a:schemeClr>
                </a:solidFill>
                <a:latin typeface="Microsoft JhengHei" panose="020B0604030504040204" charset="-120"/>
                <a:ea typeface="Microsoft JhengHei" panose="020B0604030504040204" charset="-120"/>
              </a:rPr>
              <a:t>increases in the </a:t>
            </a:r>
            <a:r>
              <a:rPr sz="1700">
                <a:solidFill>
                  <a:schemeClr val="accent3">
                    <a:lumMod val="25000"/>
                  </a:schemeClr>
                </a:solidFill>
                <a:latin typeface="Microsoft JhengHei" panose="020B0604030504040204" charset="-120"/>
                <a:ea typeface="Microsoft JhengHei" panose="020B0604030504040204" charset="-120"/>
              </a:rPr>
              <a:t>P</a:t>
            </a:r>
            <a:r>
              <a:rPr lang="en-ZA" sz="1700">
                <a:solidFill>
                  <a:schemeClr val="accent3">
                    <a:lumMod val="25000"/>
                  </a:schemeClr>
                </a:solidFill>
                <a:latin typeface="Microsoft JhengHei" panose="020B0604030504040204" charset="-120"/>
                <a:ea typeface="Microsoft JhengHei" panose="020B0604030504040204" charset="-120"/>
              </a:rPr>
              <a:t>O</a:t>
            </a:r>
            <a:r>
              <a:rPr sz="1700">
                <a:solidFill>
                  <a:schemeClr val="accent3">
                    <a:lumMod val="25000"/>
                  </a:schemeClr>
                </a:solidFill>
                <a:latin typeface="Microsoft JhengHei" panose="020B0604030504040204" charset="-120"/>
                <a:ea typeface="Microsoft JhengHei" panose="020B0604030504040204" charset="-120"/>
              </a:rPr>
              <a:t>, </a:t>
            </a:r>
            <a:r>
              <a:rPr lang="en-ZA" sz="1700">
                <a:solidFill>
                  <a:schemeClr val="accent3">
                    <a:lumMod val="25000"/>
                  </a:schemeClr>
                </a:solidFill>
                <a:latin typeface="Microsoft JhengHei" panose="020B0604030504040204" charset="-120"/>
                <a:ea typeface="Microsoft JhengHei" panose="020B0604030504040204" charset="-120"/>
              </a:rPr>
              <a:t>SSO, </a:t>
            </a:r>
            <a:r>
              <a:rPr sz="1700">
                <a:solidFill>
                  <a:schemeClr val="accent3">
                    <a:lumMod val="25000"/>
                  </a:schemeClr>
                </a:solidFill>
                <a:latin typeface="Microsoft JhengHei" panose="020B0604030504040204" charset="-120"/>
                <a:ea typeface="Microsoft JhengHei" panose="020B0604030504040204" charset="-120"/>
              </a:rPr>
              <a:t>LEO and ISS </a:t>
            </a:r>
            <a:r>
              <a:rPr lang="en-ZA" sz="1700">
                <a:solidFill>
                  <a:schemeClr val="accent3">
                    <a:lumMod val="25000"/>
                  </a:schemeClr>
                </a:solidFill>
                <a:latin typeface="Microsoft JhengHei" panose="020B0604030504040204" charset="-120"/>
                <a:ea typeface="Microsoft JhengHei" panose="020B0604030504040204" charset="-120"/>
              </a:rPr>
              <a:t>orbits</a:t>
            </a:r>
            <a:r>
              <a:rPr sz="170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sz="1700">
                <a:solidFill>
                  <a:schemeClr val="accent3">
                    <a:lumMod val="25000"/>
                  </a:schemeClr>
                </a:solidFill>
                <a:latin typeface="Microsoft JhengHei" panose="020B0604030504040204" charset="-120"/>
                <a:ea typeface="Microsoft JhengHei" panose="020B0604030504040204" charset="-120"/>
              </a:rPr>
              <a:t>There seems to be no direct correlation between obrit type and payload mass for</a:t>
            </a:r>
            <a:r>
              <a:rPr sz="1700">
                <a:solidFill>
                  <a:schemeClr val="accent3">
                    <a:lumMod val="25000"/>
                  </a:schemeClr>
                </a:solidFill>
                <a:latin typeface="Microsoft JhengHei" panose="020B0604030504040204" charset="-120"/>
                <a:ea typeface="Microsoft JhengHei" panose="020B0604030504040204" charset="-120"/>
              </a:rPr>
              <a:t> GTO </a:t>
            </a:r>
            <a:r>
              <a:rPr lang="en-ZA" sz="1700">
                <a:solidFill>
                  <a:schemeClr val="accent3">
                    <a:lumMod val="25000"/>
                  </a:schemeClr>
                </a:solidFill>
                <a:latin typeface="Microsoft JhengHei" panose="020B0604030504040204" charset="-120"/>
                <a:ea typeface="Microsoft JhengHei" panose="020B0604030504040204" charset="-120"/>
              </a:rPr>
              <a:t>orbit</a:t>
            </a:r>
            <a:r>
              <a:rPr sz="1700">
                <a:solidFill>
                  <a:schemeClr val="accent3">
                    <a:lumMod val="25000"/>
                  </a:schemeClr>
                </a:solidFill>
                <a:latin typeface="Microsoft JhengHei" panose="020B0604030504040204" charset="-120"/>
                <a:ea typeface="Microsoft JhengHei" panose="020B0604030504040204" charset="-120"/>
              </a:rPr>
              <a:t> </a:t>
            </a:r>
            <a:r>
              <a:rPr lang="en-ZA" sz="1700">
                <a:solidFill>
                  <a:schemeClr val="accent3">
                    <a:lumMod val="25000"/>
                  </a:schemeClr>
                </a:solidFill>
                <a:latin typeface="Microsoft JhengHei" panose="020B0604030504040204" charset="-120"/>
                <a:ea typeface="Microsoft JhengHei" panose="020B0604030504040204" charset="-120"/>
              </a:rPr>
              <a:t>as both successful and failed launches are eually present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Payload vs. Orbit Type</a:t>
            </a:r>
          </a:p>
        </p:txBody>
      </p:sp>
      <p:pic>
        <p:nvPicPr>
          <p:cNvPr id="2" name="Content Placeholder 1"/>
          <p:cNvPicPr>
            <a:picLocks noGrp="1" noChangeAspect="1"/>
          </p:cNvPicPr>
          <p:nvPr>
            <p:ph sz="half" idx="1"/>
          </p:nvPr>
        </p:nvPicPr>
        <p:blipFill>
          <a:blip r:embed="rId3"/>
          <a:stretch>
            <a:fillRect/>
          </a:stretch>
        </p:blipFill>
        <p:spPr>
          <a:xfrm>
            <a:off x="770255" y="1381125"/>
            <a:ext cx="6092825" cy="415734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22</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46925" y="1381125"/>
            <a:ext cx="4311015" cy="4644390"/>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general trend of the chart shows an increase in landing success rate as the years pass.</a:t>
            </a:r>
            <a:r>
              <a:rPr lang="en-US" sz="1700">
                <a:solidFill>
                  <a:schemeClr val="accent3">
                    <a:lumMod val="25000"/>
                  </a:schemeClr>
                </a:solidFill>
                <a:latin typeface="Microsoft JhengHei" panose="020B0604030504040204" charset="-120"/>
                <a:ea typeface="Microsoft JhengHei" panose="020B0604030504040204" charset="-120"/>
              </a:rPr>
              <a:t> </a:t>
            </a:r>
            <a:r>
              <a:rPr lang="en-ZA" altLang="en-US" sz="1700">
                <a:solidFill>
                  <a:schemeClr val="accent3">
                    <a:lumMod val="25000"/>
                  </a:schemeClr>
                </a:solidFill>
                <a:latin typeface="Microsoft JhengHei" panose="020B0604030504040204" charset="-120"/>
                <a:ea typeface="Microsoft JhengHei" panose="020B0604030504040204" charset="-120"/>
              </a:rPr>
              <a:t>There is however a dip in 2018 as well as in 2020.</a:t>
            </a:r>
            <a:br>
              <a:rPr lang="en-ZA" altLang="en-US" sz="1700">
                <a:solidFill>
                  <a:schemeClr val="accent3">
                    <a:lumMod val="25000"/>
                  </a:schemeClr>
                </a:solidFill>
                <a:latin typeface="Microsoft JhengHei" panose="020B0604030504040204" charset="-120"/>
                <a:ea typeface="Microsoft JhengHei" panose="020B0604030504040204" charset="-120"/>
              </a:rPr>
            </a:br>
            <a:endParaRPr lang="en-ZA" altLang="en-US" sz="1700">
              <a:solidFill>
                <a:schemeClr val="accent3">
                  <a:lumMod val="25000"/>
                </a:schemeClr>
              </a:solidFill>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Launch Success Yearly Trend</a:t>
            </a:r>
          </a:p>
        </p:txBody>
      </p:sp>
      <p:pic>
        <p:nvPicPr>
          <p:cNvPr id="2" name="Content Placeholder 1"/>
          <p:cNvPicPr>
            <a:picLocks noGrp="1" noChangeAspect="1"/>
          </p:cNvPicPr>
          <p:nvPr>
            <p:ph sz="half" idx="1"/>
          </p:nvPr>
        </p:nvPicPr>
        <p:blipFill>
          <a:blip r:embed="rId3"/>
          <a:stretch>
            <a:fillRect/>
          </a:stretch>
        </p:blipFill>
        <p:spPr>
          <a:xfrm>
            <a:off x="770255" y="1381125"/>
            <a:ext cx="6113780" cy="41529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23</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890" y="1689100"/>
            <a:ext cx="10514330" cy="1600200"/>
          </a:xfrm>
          <a:prstGeom prst="rect">
            <a:avLst/>
          </a:prstGeom>
        </p:spPr>
        <p:txBody>
          <a:bodyPr>
            <a:normAutofit/>
          </a:bodyPr>
          <a:lstStyle/>
          <a:p>
            <a:pPr>
              <a:lnSpc>
                <a:spcPct val="10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DISTINCT clause was used to  return only the unique rows from the </a:t>
            </a:r>
            <a:r>
              <a:rPr lang="en-ZA" altLang="en-US" sz="1700" i="1" dirty="0">
                <a:solidFill>
                  <a:schemeClr val="accent3">
                    <a:lumMod val="25000"/>
                  </a:schemeClr>
                </a:solidFill>
                <a:latin typeface="Microsoft JhengHei" panose="020B0604030504040204" charset="-120"/>
                <a:ea typeface="Microsoft JhengHei" panose="020B0604030504040204" charset="-120"/>
              </a:rPr>
              <a:t>launch_site</a:t>
            </a:r>
            <a:r>
              <a:rPr lang="en-ZA" altLang="en-US" sz="1700" dirty="0">
                <a:solidFill>
                  <a:schemeClr val="accent3">
                    <a:lumMod val="25000"/>
                  </a:schemeClr>
                </a:solidFill>
                <a:latin typeface="Microsoft JhengHei" panose="020B0604030504040204" charset="-120"/>
                <a:ea typeface="Microsoft JhengHei" panose="020B0604030504040204" charset="-120"/>
              </a:rPr>
              <a:t> column.</a:t>
            </a:r>
          </a:p>
          <a:p>
            <a:pPr>
              <a:lnSpc>
                <a:spcPct val="10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names of the launch sites are CCAFS LC-40, CCAFS SLC-40, KSC LC-39A, VAFB SLC-4E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All Launch Site Names</a:t>
            </a:r>
          </a:p>
        </p:txBody>
      </p:sp>
      <p:pic>
        <p:nvPicPr>
          <p:cNvPr id="2" name="Content Placeholder 1"/>
          <p:cNvPicPr>
            <a:picLocks noGrp="1" noChangeAspect="1"/>
          </p:cNvPicPr>
          <p:nvPr>
            <p:ph sz="half" idx="2"/>
          </p:nvPr>
        </p:nvPicPr>
        <p:blipFill>
          <a:blip r:embed="rId3"/>
          <a:stretch>
            <a:fillRect/>
          </a:stretch>
        </p:blipFill>
        <p:spPr>
          <a:xfrm>
            <a:off x="4963795" y="3289300"/>
            <a:ext cx="2264277" cy="27360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24</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673860"/>
            <a:ext cx="10516235" cy="1079500"/>
          </a:xfrm>
          <a:prstGeom prst="rect">
            <a:avLst/>
          </a:prstGeom>
        </p:spPr>
        <p:txBody>
          <a:bodyPr>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LIMIT and LIKE clauses were used to display only the top five results where the </a:t>
            </a:r>
            <a:r>
              <a:rPr lang="en-ZA" altLang="en-US" sz="1700" i="1" dirty="0">
                <a:solidFill>
                  <a:schemeClr val="accent3">
                    <a:lumMod val="25000"/>
                  </a:schemeClr>
                </a:solidFill>
                <a:latin typeface="Microsoft JhengHei" panose="020B0604030504040204" charset="-120"/>
                <a:ea typeface="Microsoft JhengHei" panose="020B0604030504040204" charset="-120"/>
              </a:rPr>
              <a:t>launch_site  </a:t>
            </a:r>
            <a:r>
              <a:rPr lang="en-ZA" altLang="en-US" sz="1700" dirty="0">
                <a:solidFill>
                  <a:schemeClr val="accent3">
                    <a:lumMod val="25000"/>
                  </a:schemeClr>
                </a:solidFill>
                <a:latin typeface="Microsoft JhengHei" panose="020B0604030504040204" charset="-120"/>
                <a:ea typeface="Microsoft JhengHei" panose="020B0604030504040204" charset="-120"/>
              </a:rPr>
              <a:t>name starts with 'CCA'</a:t>
            </a:r>
            <a:endParaRPr lang="en-US" sz="1700" dirty="0">
              <a:solidFill>
                <a:schemeClr val="accent3">
                  <a:lumMod val="25000"/>
                </a:schemeClr>
              </a:solidFill>
              <a:latin typeface="Microsoft JhengHei" panose="020B0604030504040204" charset="-120"/>
              <a:ea typeface="Microsoft JhengHei" panose="020B0604030504040204" charset="-120"/>
            </a:endParaRPr>
          </a:p>
          <a:p>
            <a:pPr marL="0" indent="0">
              <a:lnSpc>
                <a:spcPct val="150000"/>
              </a:lnSpc>
              <a:spcBef>
                <a:spcPts val="1400"/>
              </a:spcBef>
              <a:buNone/>
            </a:pPr>
            <a:endParaRPr lang="en-US" sz="17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Launch Site Names Begin with 'CCA'</a:t>
            </a:r>
          </a:p>
        </p:txBody>
      </p:sp>
      <p:pic>
        <p:nvPicPr>
          <p:cNvPr id="2" name="Content Placeholder 1"/>
          <p:cNvPicPr>
            <a:picLocks noGrp="1" noChangeAspect="1"/>
          </p:cNvPicPr>
          <p:nvPr>
            <p:ph sz="half" idx="2"/>
          </p:nvPr>
        </p:nvPicPr>
        <p:blipFill>
          <a:blip r:embed="rId3"/>
          <a:stretch>
            <a:fillRect/>
          </a:stretch>
        </p:blipFill>
        <p:spPr>
          <a:xfrm>
            <a:off x="822325" y="3335655"/>
            <a:ext cx="10548000" cy="2690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25</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619105" cy="1250315"/>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SUM()</a:t>
            </a:r>
            <a:r>
              <a:rPr lang="en-US" sz="1700">
                <a:solidFill>
                  <a:schemeClr val="accent3">
                    <a:lumMod val="25000"/>
                  </a:schemeClr>
                </a:solidFill>
                <a:latin typeface="Microsoft JhengHei" panose="020B0604030504040204" charset="-120"/>
                <a:ea typeface="Microsoft JhengHei" panose="020B0604030504040204" charset="-120"/>
              </a:rPr>
              <a:t> </a:t>
            </a:r>
            <a:r>
              <a:rPr lang="en-ZA" altLang="en-US" sz="1700">
                <a:solidFill>
                  <a:schemeClr val="accent3">
                    <a:lumMod val="25000"/>
                  </a:schemeClr>
                </a:solidFill>
                <a:latin typeface="Microsoft JhengHei" panose="020B0604030504040204" charset="-120"/>
                <a:ea typeface="Microsoft JhengHei" panose="020B0604030504040204" charset="-120"/>
              </a:rPr>
              <a:t>function was used to </a:t>
            </a:r>
            <a:r>
              <a:rPr lang="en-US" sz="1700">
                <a:solidFill>
                  <a:schemeClr val="accent3">
                    <a:lumMod val="25000"/>
                  </a:schemeClr>
                </a:solidFill>
                <a:latin typeface="Microsoft JhengHei" panose="020B0604030504040204" charset="-120"/>
                <a:ea typeface="Microsoft JhengHei" panose="020B0604030504040204" charset="-120"/>
              </a:rPr>
              <a:t>the </a:t>
            </a:r>
            <a:r>
              <a:rPr lang="en-ZA" altLang="en-US" sz="1700">
                <a:solidFill>
                  <a:schemeClr val="accent3">
                    <a:lumMod val="25000"/>
                  </a:schemeClr>
                </a:solidFill>
                <a:latin typeface="Microsoft JhengHei" panose="020B0604030504040204" charset="-120"/>
                <a:ea typeface="Microsoft JhengHei" panose="020B0604030504040204" charset="-120"/>
              </a:rPr>
              <a:t>calculate the </a:t>
            </a:r>
            <a:r>
              <a:rPr lang="en-US" sz="1700">
                <a:solidFill>
                  <a:schemeClr val="accent3">
                    <a:lumMod val="25000"/>
                  </a:schemeClr>
                </a:solidFill>
                <a:latin typeface="Microsoft JhengHei" panose="020B0604030504040204" charset="-120"/>
                <a:ea typeface="Microsoft JhengHei" panose="020B0604030504040204" charset="-120"/>
              </a:rPr>
              <a:t>total payload carried by boosters from NASA </a:t>
            </a:r>
            <a:r>
              <a:rPr lang="en-ZA" altLang="en-US" sz="1700">
                <a:solidFill>
                  <a:schemeClr val="accent3">
                    <a:lumMod val="25000"/>
                  </a:schemeClr>
                </a:solidFill>
                <a:latin typeface="Microsoft JhengHei" panose="020B0604030504040204" charset="-120"/>
                <a:ea typeface="Microsoft JhengHei" panose="020B0604030504040204" charset="-120"/>
              </a:rPr>
              <a:t>from the </a:t>
            </a:r>
            <a:r>
              <a:rPr lang="en-ZA" altLang="en-US" sz="1700" i="1">
                <a:solidFill>
                  <a:schemeClr val="accent3">
                    <a:lumMod val="25000"/>
                  </a:schemeClr>
                </a:solidFill>
                <a:latin typeface="Microsoft JhengHei" panose="020B0604030504040204" charset="-120"/>
                <a:ea typeface="Microsoft JhengHei" panose="020B0604030504040204" charset="-120"/>
              </a:rPr>
              <a:t>payload_mass__kg </a:t>
            </a:r>
            <a:r>
              <a:rPr lang="en-ZA" altLang="en-US" sz="1700">
                <a:solidFill>
                  <a:schemeClr val="accent3">
                    <a:lumMod val="25000"/>
                  </a:schemeClr>
                </a:solidFill>
                <a:latin typeface="Microsoft JhengHei" panose="020B0604030504040204" charset="-120"/>
                <a:ea typeface="Microsoft JhengHei" panose="020B0604030504040204" charset="-120"/>
              </a:rPr>
              <a:t>column.</a:t>
            </a:r>
            <a:endParaRPr lang="en-US" sz="170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Microsoft JhengHei" panose="020B0604030504040204" charset="-120"/>
                <a:ea typeface="Microsoft JhengHei" panose="020B0604030504040204" charset="-120"/>
              </a:rPr>
              <a:t>Total Payload Mass</a:t>
            </a:r>
          </a:p>
        </p:txBody>
      </p:sp>
      <p:pic>
        <p:nvPicPr>
          <p:cNvPr id="2" name="Content Placeholder 1"/>
          <p:cNvPicPr>
            <a:picLocks noGrp="1" noChangeAspect="1"/>
          </p:cNvPicPr>
          <p:nvPr>
            <p:ph sz="half" idx="2"/>
          </p:nvPr>
        </p:nvPicPr>
        <p:blipFill>
          <a:blip r:embed="rId3"/>
          <a:stretch>
            <a:fillRect/>
          </a:stretch>
        </p:blipFill>
        <p:spPr>
          <a:xfrm>
            <a:off x="4869180" y="3833495"/>
            <a:ext cx="2771479" cy="11520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26</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771015"/>
            <a:ext cx="10687050" cy="1952625"/>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sym typeface="+mn-ea"/>
              </a:rPr>
              <a:t>The AVG()</a:t>
            </a:r>
            <a:r>
              <a:rPr lang="en-US" sz="1700">
                <a:solidFill>
                  <a:schemeClr val="accent3">
                    <a:lumMod val="25000"/>
                  </a:schemeClr>
                </a:solidFill>
                <a:latin typeface="Microsoft JhengHei" panose="020B0604030504040204" charset="-120"/>
                <a:ea typeface="Microsoft JhengHei" panose="020B0604030504040204" charset="-120"/>
                <a:sym typeface="+mn-ea"/>
              </a:rPr>
              <a:t> </a:t>
            </a:r>
            <a:r>
              <a:rPr lang="en-ZA" altLang="en-US" sz="1700">
                <a:solidFill>
                  <a:schemeClr val="accent3">
                    <a:lumMod val="25000"/>
                  </a:schemeClr>
                </a:solidFill>
                <a:latin typeface="Microsoft JhengHei" panose="020B0604030504040204" charset="-120"/>
                <a:ea typeface="Microsoft JhengHei" panose="020B0604030504040204" charset="-120"/>
                <a:sym typeface="+mn-ea"/>
              </a:rPr>
              <a:t>function was used to </a:t>
            </a:r>
            <a:r>
              <a:rPr lang="en-US" sz="1700">
                <a:solidFill>
                  <a:schemeClr val="accent3">
                    <a:lumMod val="25000"/>
                  </a:schemeClr>
                </a:solidFill>
                <a:latin typeface="Microsoft JhengHei" panose="020B0604030504040204" charset="-120"/>
                <a:ea typeface="Microsoft JhengHei" panose="020B0604030504040204" charset="-120"/>
                <a:sym typeface="+mn-ea"/>
              </a:rPr>
              <a:t>the </a:t>
            </a:r>
            <a:r>
              <a:rPr lang="en-ZA" altLang="en-US" sz="1700">
                <a:solidFill>
                  <a:schemeClr val="accent3">
                    <a:lumMod val="25000"/>
                  </a:schemeClr>
                </a:solidFill>
                <a:latin typeface="Microsoft JhengHei" panose="020B0604030504040204" charset="-120"/>
                <a:ea typeface="Microsoft JhengHei" panose="020B0604030504040204" charset="-120"/>
                <a:sym typeface="+mn-ea"/>
              </a:rPr>
              <a:t>calculate the </a:t>
            </a:r>
            <a:r>
              <a:rPr lang="en-ZA" sz="1700">
                <a:solidFill>
                  <a:schemeClr val="accent3">
                    <a:lumMod val="25000"/>
                  </a:schemeClr>
                </a:solidFill>
                <a:latin typeface="Microsoft JhengHei" panose="020B0604030504040204" charset="-120"/>
                <a:ea typeface="Microsoft JhengHei" panose="020B0604030504040204" charset="-120"/>
                <a:sym typeface="+mn-ea"/>
              </a:rPr>
              <a:t>average</a:t>
            </a:r>
            <a:r>
              <a:rPr lang="en-US" sz="1700">
                <a:solidFill>
                  <a:schemeClr val="accent3">
                    <a:lumMod val="25000"/>
                  </a:schemeClr>
                </a:solidFill>
                <a:latin typeface="Microsoft JhengHei" panose="020B0604030504040204" charset="-120"/>
                <a:ea typeface="Microsoft JhengHei" panose="020B0604030504040204" charset="-120"/>
                <a:sym typeface="+mn-ea"/>
              </a:rPr>
              <a:t> payload</a:t>
            </a:r>
            <a:r>
              <a:rPr lang="en-US" sz="1700">
                <a:solidFill>
                  <a:schemeClr val="accent3">
                    <a:lumMod val="25000"/>
                  </a:schemeClr>
                </a:solidFill>
                <a:latin typeface="Microsoft JhengHei" panose="020B0604030504040204" charset="-120"/>
                <a:ea typeface="Microsoft JhengHei" panose="020B0604030504040204" charset="-120"/>
              </a:rPr>
              <a:t> the average payload mass carried by booster version F9 v1.1</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WHERE clause was used to filter results so that the calculations were only performed on </a:t>
            </a:r>
            <a:r>
              <a:rPr lang="en-ZA" altLang="en-US" sz="1700" i="1">
                <a:solidFill>
                  <a:schemeClr val="accent3">
                    <a:lumMod val="25000"/>
                  </a:schemeClr>
                </a:solidFill>
                <a:latin typeface="Microsoft JhengHei" panose="020B0604030504040204" charset="-120"/>
                <a:ea typeface="Microsoft JhengHei" panose="020B0604030504040204" charset="-120"/>
              </a:rPr>
              <a:t>booster_versions</a:t>
            </a:r>
            <a:r>
              <a:rPr lang="en-ZA" altLang="en-US" sz="1700">
                <a:solidFill>
                  <a:schemeClr val="accent3">
                    <a:lumMod val="25000"/>
                  </a:schemeClr>
                </a:solidFill>
                <a:latin typeface="Microsoft JhengHei" panose="020B0604030504040204" charset="-120"/>
                <a:ea typeface="Microsoft JhengHei" panose="020B0604030504040204" charset="-120"/>
              </a:rPr>
              <a:t> only if they were named “F9 v1.1”</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Average Payload Mass by F9 v1.1</a:t>
            </a:r>
          </a:p>
        </p:txBody>
      </p:sp>
      <p:pic>
        <p:nvPicPr>
          <p:cNvPr id="2" name="Content Placeholder 1"/>
          <p:cNvPicPr>
            <a:picLocks noGrp="1" noChangeAspect="1"/>
          </p:cNvPicPr>
          <p:nvPr>
            <p:ph sz="half" idx="2"/>
          </p:nvPr>
        </p:nvPicPr>
        <p:blipFill>
          <a:blip r:embed="rId3"/>
          <a:stretch>
            <a:fillRect/>
          </a:stretch>
        </p:blipFill>
        <p:spPr>
          <a:xfrm>
            <a:off x="4560570" y="4417695"/>
            <a:ext cx="3070636" cy="9720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27</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447020" cy="1967865"/>
          </a:xfrm>
          <a:prstGeom prst="rect">
            <a:avLst/>
          </a:prstGeom>
        </p:spPr>
        <p:txBody>
          <a:bodyPr lIns="91440" tIns="45720" rIns="91440" bIns="45720" anchor="t"/>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MIN(DATE) function was used to f</a:t>
            </a:r>
            <a:r>
              <a:rPr lang="en-US" sz="1700" dirty="0">
                <a:solidFill>
                  <a:schemeClr val="accent3">
                    <a:lumMod val="25000"/>
                  </a:schemeClr>
                </a:solidFill>
                <a:latin typeface="Microsoft JhengHei" panose="020B0604030504040204" charset="-120"/>
                <a:ea typeface="Microsoft JhengHei" panose="020B0604030504040204" charset="-120"/>
              </a:rPr>
              <a:t>ind the date of the first successful landing outcome on ground pad</a:t>
            </a:r>
          </a:p>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WHERE clause ensured that the results were filtered to match only when the </a:t>
            </a:r>
            <a:r>
              <a:rPr lang="en-ZA" altLang="en-US" sz="1700" i="1" dirty="0">
                <a:solidFill>
                  <a:schemeClr val="accent3">
                    <a:lumMod val="25000"/>
                  </a:schemeClr>
                </a:solidFill>
                <a:latin typeface="Microsoft JhengHei" panose="020B0604030504040204" charset="-120"/>
                <a:ea typeface="Microsoft JhengHei" panose="020B0604030504040204" charset="-120"/>
              </a:rPr>
              <a:t>'landing_</a:t>
            </a:r>
            <a:r>
              <a:rPr lang="en-ZA" altLang="en-US" sz="1700" dirty="0">
                <a:solidFill>
                  <a:schemeClr val="accent3">
                    <a:lumMod val="25000"/>
                  </a:schemeClr>
                </a:solidFill>
                <a:latin typeface="Microsoft JhengHei" panose="020B0604030504040204" charset="-120"/>
                <a:ea typeface="Microsoft JhengHei" panose="020B0604030504040204" charset="-120"/>
              </a:rPr>
              <a:t>outcome' column is  'Success (ground pad)'</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First Successful Ground Landing Date</a:t>
            </a:r>
          </a:p>
        </p:txBody>
      </p:sp>
      <p:pic>
        <p:nvPicPr>
          <p:cNvPr id="2" name="Content Placeholder 1"/>
          <p:cNvPicPr>
            <a:picLocks noGrp="1" noChangeAspect="1"/>
          </p:cNvPicPr>
          <p:nvPr>
            <p:ph sz="half" idx="2"/>
          </p:nvPr>
        </p:nvPicPr>
        <p:blipFill>
          <a:blip r:embed="rId3"/>
          <a:stretch>
            <a:fillRect/>
          </a:stretch>
        </p:blipFill>
        <p:spPr>
          <a:xfrm>
            <a:off x="4568190" y="4530725"/>
            <a:ext cx="3056000" cy="10080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28</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448290" cy="1725930"/>
          </a:xfrm>
          <a:prstGeom prst="rect">
            <a:avLst/>
          </a:prstGeom>
        </p:spPr>
        <p:txBody>
          <a:bodyPr lIns="91440" tIns="45720" rIns="91440" bIns="45720" anchor="t">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BETWEEN clause was used to retrieve only those results of</a:t>
            </a:r>
            <a:r>
              <a:rPr lang="en-US" sz="1700">
                <a:solidFill>
                  <a:schemeClr val="accent3">
                    <a:lumMod val="25000"/>
                  </a:schemeClr>
                </a:solidFill>
                <a:latin typeface="Microsoft JhengHei" panose="020B0604030504040204" charset="-120"/>
                <a:ea typeface="Microsoft JhengHei" panose="020B0604030504040204" charset="-120"/>
              </a:rPr>
              <a:t> </a:t>
            </a:r>
            <a:r>
              <a:rPr lang="en-US" sz="1700">
                <a:solidFill>
                  <a:schemeClr val="accent3">
                    <a:lumMod val="25000"/>
                  </a:schemeClr>
                </a:solidFill>
                <a:latin typeface="Microsoft JhengHei" panose="020B0604030504040204" charset="-120"/>
                <a:ea typeface="Microsoft JhengHei" panose="020B0604030504040204" charset="-120"/>
                <a:sym typeface="+mn-ea"/>
              </a:rPr>
              <a:t> payload mass greater than 4000 but less than 6000</a:t>
            </a:r>
            <a:r>
              <a:rPr lang="en-ZA" altLang="en-US" sz="1700">
                <a:solidFill>
                  <a:schemeClr val="accent3">
                    <a:lumMod val="25000"/>
                  </a:schemeClr>
                </a:solidFill>
                <a:latin typeface="Microsoft JhengHei" panose="020B0604030504040204" charset="-120"/>
                <a:ea typeface="Microsoft JhengHei" panose="020B0604030504040204" charset="-120"/>
                <a:sym typeface="+mn-ea"/>
              </a:rPr>
              <a:t>.  The WHERE clause filtered the results to include only </a:t>
            </a:r>
            <a:r>
              <a:rPr lang="en-US" sz="1700">
                <a:solidFill>
                  <a:schemeClr val="accent3">
                    <a:lumMod val="25000"/>
                  </a:schemeClr>
                </a:solidFill>
                <a:latin typeface="Microsoft JhengHei" panose="020B0604030504040204" charset="-120"/>
                <a:ea typeface="Microsoft JhengHei" panose="020B0604030504040204" charset="-120"/>
              </a:rPr>
              <a:t>boosters which successfully landed on drone ship </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Successful Drone Ship Landing with Payload between 4000 and 6000</a:t>
            </a:r>
          </a:p>
        </p:txBody>
      </p:sp>
      <p:pic>
        <p:nvPicPr>
          <p:cNvPr id="2" name="Content Placeholder 1"/>
          <p:cNvPicPr>
            <a:picLocks noGrp="1" noChangeAspect="1"/>
          </p:cNvPicPr>
          <p:nvPr>
            <p:ph sz="half" idx="2"/>
          </p:nvPr>
        </p:nvPicPr>
        <p:blipFill>
          <a:blip r:embed="rId3"/>
          <a:stretch>
            <a:fillRect/>
          </a:stretch>
        </p:blipFill>
        <p:spPr>
          <a:xfrm>
            <a:off x="5372100" y="3817620"/>
            <a:ext cx="1448129" cy="154800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29</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14195"/>
            <a:ext cx="10447655" cy="2052955"/>
          </a:xfrm>
          <a:prstGeom prst="rect">
            <a:avLst/>
          </a:prstGeom>
        </p:spPr>
        <p:txBody>
          <a:bodyPr>
            <a:normAutofit/>
          </a:bodyPr>
          <a:lstStyle/>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COUNT() function is used to count the number of occurences of different mission outcomes with the help of the GROUPBY clause applied to the '</a:t>
            </a:r>
            <a:r>
              <a:rPr lang="en-ZA" altLang="en-US" sz="1700" i="1">
                <a:solidFill>
                  <a:schemeClr val="tx1">
                    <a:lumMod val="85000"/>
                    <a:lumOff val="15000"/>
                  </a:schemeClr>
                </a:solidFill>
                <a:latin typeface="Microsoft JhengHei" panose="020B0604030504040204" charset="-120"/>
                <a:ea typeface="Microsoft JhengHei" panose="020B0604030504040204" charset="-120"/>
              </a:rPr>
              <a:t>mission_outcome</a:t>
            </a:r>
            <a:r>
              <a:rPr lang="en-ZA" altLang="en-US" sz="1700">
                <a:solidFill>
                  <a:schemeClr val="tx1">
                    <a:lumMod val="85000"/>
                    <a:lumOff val="15000"/>
                  </a:schemeClr>
                </a:solidFill>
                <a:latin typeface="Microsoft JhengHei" panose="020B0604030504040204" charset="-120"/>
                <a:ea typeface="Microsoft JhengHei" panose="020B0604030504040204" charset="-120"/>
              </a:rPr>
              <a:t>' column. A list of the</a:t>
            </a:r>
            <a:r>
              <a:rPr lang="en-US" sz="1700">
                <a:solidFill>
                  <a:schemeClr val="tx1">
                    <a:lumMod val="85000"/>
                    <a:lumOff val="15000"/>
                  </a:schemeClr>
                </a:solidFill>
                <a:latin typeface="Microsoft JhengHei" panose="020B0604030504040204" charset="-120"/>
                <a:ea typeface="Microsoft JhengHei" panose="020B0604030504040204" charset="-120"/>
              </a:rPr>
              <a:t> total number of successful and failure mission outcomes </a:t>
            </a:r>
            <a:r>
              <a:rPr lang="en-ZA" altLang="en-US" sz="1700">
                <a:solidFill>
                  <a:schemeClr val="tx1">
                    <a:lumMod val="85000"/>
                    <a:lumOff val="15000"/>
                  </a:schemeClr>
                </a:solidFill>
                <a:latin typeface="Microsoft JhengHei" panose="020B0604030504040204" charset="-120"/>
                <a:ea typeface="Microsoft JhengHei" panose="020B0604030504040204" charset="-120"/>
              </a:rPr>
              <a:t>os returned.</a:t>
            </a: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There have been 99 successful mission outcomes out of 101 missions.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Total Number of Successful and Failure Mission Outcomes</a:t>
            </a:r>
          </a:p>
        </p:txBody>
      </p:sp>
      <p:pic>
        <p:nvPicPr>
          <p:cNvPr id="2" name="Content Placeholder 1"/>
          <p:cNvPicPr>
            <a:picLocks noGrp="1" noChangeAspect="1"/>
          </p:cNvPicPr>
          <p:nvPr>
            <p:ph sz="half" idx="2"/>
          </p:nvPr>
        </p:nvPicPr>
        <p:blipFill>
          <a:blip r:embed="rId3"/>
          <a:stretch>
            <a:fillRect/>
          </a:stretch>
        </p:blipFill>
        <p:spPr>
          <a:xfrm>
            <a:off x="4373245" y="4186555"/>
            <a:ext cx="3445270" cy="1332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latin typeface="Arial" panose="020B0604020202020204" pitchFamily="34" charset="0"/>
                <a:cs typeface="Arial" panose="020B0604020202020204" pitchFamily="34" charset="0"/>
              </a:rPr>
              <a:t>3</a:t>
            </a:fld>
            <a:endParaRPr lang="en-US" dirty="0">
              <a:latin typeface="Arial" panose="020B0604020202020204" pitchFamily="34" charset="0"/>
              <a:cs typeface="Arial" panose="020B0604020202020204" pitchFamily="34" charset="0"/>
            </a:endParaRPr>
          </a:p>
        </p:txBody>
      </p:sp>
      <p:sp>
        <p:nvSpPr>
          <p:cNvPr id="10" name="Content Placeholder 2"/>
          <p:cNvSpPr txBox="1"/>
          <p:nvPr/>
        </p:nvSpPr>
        <p:spPr>
          <a:xfrm>
            <a:off x="958850" y="1701800"/>
            <a:ext cx="10327640" cy="432371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50000"/>
              </a:lnSpc>
              <a:spcBef>
                <a:spcPts val="1400"/>
              </a:spcBef>
              <a:buNone/>
            </a:pP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In this capstone project, we will predict </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whether</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the SpaceX Falcon 9 first stage will land successfully</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If we can determine if the first stage will land, we can determine the cost of a launch. This will be achieved with the use of</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different</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machine learning classification algorithms.</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methodolgy followed will include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ollection,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Data W</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rangling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and Preprocessing,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Exploratory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nalysis</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V</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isualization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and finally,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Machine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L</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earning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P</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rediction</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During our investigation, the results of our analysis indicate that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there are some features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of rocket launches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that have a correlation</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with the success or failure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launches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In the end we conclude that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ecision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ree may be the best machine learning algorithm to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for this problem. </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lvl="1"/>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Executive Summary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30</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7565" y="1685925"/>
            <a:ext cx="10448290" cy="949960"/>
          </a:xfrm>
          <a:prstGeom prst="rect">
            <a:avLst/>
          </a:prstGeom>
        </p:spPr>
        <p:txBody>
          <a:bodyPr>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MAX() function was used in a subquery to retrieve a l</a:t>
            </a:r>
            <a:r>
              <a:rPr lang="en-US" sz="1700" dirty="0">
                <a:solidFill>
                  <a:schemeClr val="tx1">
                    <a:lumMod val="85000"/>
                    <a:lumOff val="15000"/>
                  </a:schemeClr>
                </a:solidFill>
                <a:latin typeface="Microsoft JhengHei" panose="020B0604030504040204" charset="-120"/>
                <a:ea typeface="Microsoft JhengHei" panose="020B0604030504040204" charset="-120"/>
              </a:rPr>
              <a:t>ist of booster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a:t>
            </a:r>
            <a:r>
              <a:rPr lang="en-US" sz="1700" dirty="0">
                <a:solidFill>
                  <a:schemeClr val="tx1">
                    <a:lumMod val="85000"/>
                    <a:lumOff val="15000"/>
                  </a:schemeClr>
                </a:solidFill>
                <a:latin typeface="Microsoft JhengHei" panose="020B0604030504040204" charset="-120"/>
                <a:ea typeface="Microsoft JhengHei" panose="020B0604030504040204" charset="-120"/>
              </a:rPr>
              <a:t> which have carried the maximum payload mass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Boosters Carried Maximum Payload</a:t>
            </a:r>
          </a:p>
        </p:txBody>
      </p:sp>
      <p:pic>
        <p:nvPicPr>
          <p:cNvPr id="2" name="Content Placeholder 1"/>
          <p:cNvPicPr>
            <a:picLocks noGrp="1" noChangeAspect="1"/>
          </p:cNvPicPr>
          <p:nvPr>
            <p:ph sz="half" idx="2"/>
          </p:nvPr>
        </p:nvPicPr>
        <p:blipFill>
          <a:blip r:embed="rId3"/>
          <a:stretch>
            <a:fillRect/>
          </a:stretch>
        </p:blipFill>
        <p:spPr>
          <a:xfrm>
            <a:off x="4839970" y="2803525"/>
            <a:ext cx="2376000" cy="3624191"/>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31</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283825" cy="127635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SELECT statement was used to retrieve multiple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columns from the table. The YEAR(DATE) function was used to retrieve only those rows with a 2015 launch date.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2015 Launch Records</a:t>
            </a:r>
          </a:p>
        </p:txBody>
      </p:sp>
      <p:pic>
        <p:nvPicPr>
          <p:cNvPr id="2" name="Content Placeholder 1"/>
          <p:cNvPicPr>
            <a:picLocks noGrp="1" noChangeAspect="1"/>
          </p:cNvPicPr>
          <p:nvPr>
            <p:ph sz="half" idx="2"/>
          </p:nvPr>
        </p:nvPicPr>
        <p:blipFill>
          <a:blip r:embed="rId3"/>
          <a:stretch>
            <a:fillRect/>
          </a:stretch>
        </p:blipFill>
        <p:spPr>
          <a:xfrm>
            <a:off x="4313555" y="3869690"/>
            <a:ext cx="3564878" cy="10080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32</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215880" cy="1640205"/>
          </a:xfrm>
          <a:prstGeom prst="rect">
            <a:avLst/>
          </a:prstGeom>
        </p:spPr>
        <p:txBody>
          <a:bodyPr lIns="91440" tIns="45720" rIns="91440" bIns="45720" anchor="t"/>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COUNT</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function was used to count the different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landing outcomes.'</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WHERE and BETWEEN clauses filtered the results to only include results between 2010-06-04 and  2017-03-20.  The GROUPBY clause ensure that the counts were grouped by their outcome. The ORDERBY and DESC clauses were used to sort the results by descending order.</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Rank Landing Outcomes Between 2010-06-04 and 2017-03-20</a:t>
            </a:r>
          </a:p>
        </p:txBody>
      </p:sp>
      <p:pic>
        <p:nvPicPr>
          <p:cNvPr id="2" name="Content Placeholder 1"/>
          <p:cNvPicPr>
            <a:picLocks noGrp="1" noChangeAspect="1"/>
          </p:cNvPicPr>
          <p:nvPr>
            <p:ph sz="half" idx="2"/>
          </p:nvPr>
        </p:nvPicPr>
        <p:blipFill>
          <a:blip r:embed="rId3"/>
          <a:stretch>
            <a:fillRect/>
          </a:stretch>
        </p:blipFill>
        <p:spPr>
          <a:xfrm>
            <a:off x="4768215" y="3709035"/>
            <a:ext cx="2520000" cy="25200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34</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339330" y="1380490"/>
            <a:ext cx="4467860" cy="4351655"/>
          </a:xfrm>
          <a:prstGeom prst="rect">
            <a:avLst/>
          </a:prstGeom>
        </p:spPr>
        <p:txBody>
          <a:bodyPr lIns="91440" tIns="45720" rIns="91440" bIns="45720" anchor="t">
            <a:normAutofit/>
          </a:bodyPr>
          <a:lstStyle/>
          <a:p>
            <a:pPr marL="0" indent="0">
              <a:lnSpc>
                <a:spcPct val="100000"/>
              </a:lnSpc>
              <a:spcBef>
                <a:spcPts val="1400"/>
              </a:spcBef>
              <a:buNone/>
            </a:pP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yellow markers are indicators of where the locations of all the SpaceX launch sites are situated in the US. </a:t>
            </a: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launch sites have been strategically placed near the coast</a:t>
            </a:r>
          </a:p>
        </p:txBody>
      </p:sp>
      <p:sp>
        <p:nvSpPr>
          <p:cNvPr id="2"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SpaceX Launch Sites Locations</a:t>
            </a:r>
          </a:p>
        </p:txBody>
      </p:sp>
      <p:pic>
        <p:nvPicPr>
          <p:cNvPr id="4" name="Content Placeholder 3"/>
          <p:cNvPicPr>
            <a:picLocks noGrp="1" noChangeAspect="1"/>
          </p:cNvPicPr>
          <p:nvPr>
            <p:ph sz="half" idx="2"/>
          </p:nvPr>
        </p:nvPicPr>
        <p:blipFill>
          <a:blip r:embed="rId3"/>
          <a:srcRect l="787" t="7402"/>
          <a:stretch>
            <a:fillRect/>
          </a:stretch>
        </p:blipFill>
        <p:spPr>
          <a:xfrm>
            <a:off x="681355" y="1680845"/>
            <a:ext cx="6480175" cy="375729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35</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677150" y="1485265"/>
            <a:ext cx="3780790" cy="4351655"/>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When we zoom in on a launch site, we can </a:t>
            </a:r>
            <a:r>
              <a:rPr lang="en-US" sz="1700" dirty="0">
                <a:solidFill>
                  <a:schemeClr val="tx1">
                    <a:lumMod val="85000"/>
                    <a:lumOff val="15000"/>
                  </a:schemeClr>
                </a:solidFill>
                <a:latin typeface="Microsoft JhengHei" panose="020B0604030504040204" charset="-120"/>
                <a:ea typeface="Microsoft JhengHei" panose="020B0604030504040204" charset="-120"/>
              </a:rPr>
              <a:t>click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on the launch site which will display</a:t>
            </a:r>
            <a:r>
              <a:rPr lang="en-US" sz="1700" dirty="0">
                <a:solidFill>
                  <a:schemeClr val="tx1">
                    <a:lumMod val="85000"/>
                    <a:lumOff val="15000"/>
                  </a:schemeClr>
                </a:solidFill>
                <a:latin typeface="Microsoft JhengHei" panose="020B0604030504040204" charset="-120"/>
                <a:ea typeface="Microsoft JhengHei" panose="020B0604030504040204" charset="-120"/>
              </a:rPr>
              <a:t> marker clusters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of </a:t>
            </a:r>
            <a:r>
              <a:rPr lang="en-US" sz="1700" dirty="0">
                <a:solidFill>
                  <a:schemeClr val="tx1">
                    <a:lumMod val="85000"/>
                    <a:lumOff val="15000"/>
                  </a:schemeClr>
                </a:solidFill>
                <a:latin typeface="Microsoft JhengHei" panose="020B0604030504040204" charset="-120"/>
                <a:ea typeface="Microsoft JhengHei" panose="020B0604030504040204" charset="-120"/>
              </a:rPr>
              <a:t>successful landing</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a:t>
            </a:r>
            <a:r>
              <a:rPr lang="en-US" sz="1700" dirty="0">
                <a:solidFill>
                  <a:schemeClr val="tx1">
                    <a:lumMod val="85000"/>
                    <a:lumOff val="15000"/>
                  </a:schemeClr>
                </a:solidFill>
                <a:latin typeface="Microsoft JhengHei" panose="020B0604030504040204" charset="-120"/>
                <a:ea typeface="Microsoft JhengHei" panose="020B0604030504040204" charset="-120"/>
              </a:rPr>
              <a:t> (green) or failed landing (red)</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endParaRPr lang="en-US" sz="1700" dirty="0">
              <a:solidFill>
                <a:schemeClr val="accent3">
                  <a:lumMod val="25000"/>
                </a:schemeClr>
              </a:solidFill>
              <a:latin typeface="Microsoft JhengHei" panose="020B0604030504040204" charset="-120"/>
              <a:ea typeface="Microsoft JhengHei" panose="020B0604030504040204" charset="-120"/>
            </a:endParaRPr>
          </a:p>
          <a:p>
            <a:pPr>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Success or Failure?</a:t>
            </a:r>
          </a:p>
        </p:txBody>
      </p:sp>
      <p:pic>
        <p:nvPicPr>
          <p:cNvPr id="2" name="Content Placeholder 1"/>
          <p:cNvPicPr>
            <a:picLocks noGrp="1" noChangeAspect="1"/>
          </p:cNvPicPr>
          <p:nvPr>
            <p:ph sz="half" idx="2"/>
          </p:nvPr>
        </p:nvPicPr>
        <p:blipFill>
          <a:blip r:embed="rId3"/>
          <a:stretch>
            <a:fillRect/>
          </a:stretch>
        </p:blipFill>
        <p:spPr>
          <a:xfrm>
            <a:off x="770255" y="1485265"/>
            <a:ext cx="6202680" cy="407860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36</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296785" y="1381125"/>
            <a:ext cx="4161155" cy="4351655"/>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a:t>
            </a:r>
            <a:r>
              <a:rPr lang="en-US" sz="1700" dirty="0">
                <a:solidFill>
                  <a:schemeClr val="accent3">
                    <a:lumMod val="25000"/>
                  </a:schemeClr>
                </a:solidFill>
                <a:latin typeface="Microsoft JhengHei" panose="020B0604030504040204" charset="-120"/>
                <a:ea typeface="Microsoft JhengHei" panose="020B0604030504040204" charset="-120"/>
              </a:rPr>
              <a:t> generated map show</a:t>
            </a:r>
            <a:r>
              <a:rPr lang="en-ZA" altLang="en-US" sz="1700" dirty="0">
                <a:solidFill>
                  <a:schemeClr val="accent3">
                    <a:lumMod val="25000"/>
                  </a:schemeClr>
                </a:solidFill>
                <a:latin typeface="Microsoft JhengHei" panose="020B0604030504040204" charset="-120"/>
                <a:ea typeface="Microsoft JhengHei" panose="020B0604030504040204" charset="-120"/>
              </a:rPr>
              <a:t>s</a:t>
            </a:r>
            <a:r>
              <a:rPr lang="en-US" sz="1700" dirty="0">
                <a:solidFill>
                  <a:schemeClr val="accent3">
                    <a:lumMod val="25000"/>
                  </a:schemeClr>
                </a:solidFill>
                <a:latin typeface="Microsoft JhengHei" panose="020B0604030504040204" charset="-120"/>
                <a:ea typeface="Microsoft JhengHei" panose="020B0604030504040204" charset="-120"/>
              </a:rPr>
              <a:t> th</a:t>
            </a:r>
            <a:r>
              <a:rPr lang="en-ZA" altLang="en-US" sz="1700" dirty="0">
                <a:solidFill>
                  <a:schemeClr val="accent3">
                    <a:lumMod val="25000"/>
                  </a:schemeClr>
                </a:solidFill>
                <a:latin typeface="Microsoft JhengHei" panose="020B0604030504040204" charset="-120"/>
                <a:ea typeface="Microsoft JhengHei" panose="020B0604030504040204" charset="-120"/>
              </a:rPr>
              <a:t>at the</a:t>
            </a:r>
            <a:r>
              <a:rPr lang="en-US" sz="1700" dirty="0">
                <a:solidFill>
                  <a:schemeClr val="accent3">
                    <a:lumMod val="25000"/>
                  </a:schemeClr>
                </a:solidFill>
                <a:latin typeface="Microsoft JhengHei" panose="020B0604030504040204" charset="-120"/>
                <a:ea typeface="Microsoft JhengHei" panose="020B0604030504040204" charset="-120"/>
              </a:rPr>
              <a:t>  selected launch site </a:t>
            </a:r>
            <a:r>
              <a:rPr lang="en-ZA" altLang="en-US" sz="1700" dirty="0">
                <a:solidFill>
                  <a:schemeClr val="accent3">
                    <a:lumMod val="25000"/>
                  </a:schemeClr>
                </a:solidFill>
                <a:latin typeface="Microsoft JhengHei" panose="020B0604030504040204" charset="-120"/>
                <a:ea typeface="Microsoft JhengHei" panose="020B0604030504040204" charset="-120"/>
              </a:rPr>
              <a:t>is close to a highway for transportation of personnel and equipment. The launch site is also close to the coastlines for launch failure testing. </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launch sites also maintain a certain distance from the cities. (Can be viewed in notebook).</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Launch Site Proximities</a:t>
            </a:r>
          </a:p>
        </p:txBody>
      </p:sp>
      <p:pic>
        <p:nvPicPr>
          <p:cNvPr id="2" name="Content Placeholder 1"/>
          <p:cNvPicPr>
            <a:picLocks noGrp="1" noChangeAspect="1"/>
          </p:cNvPicPr>
          <p:nvPr>
            <p:ph sz="half" idx="2"/>
          </p:nvPr>
        </p:nvPicPr>
        <p:blipFill>
          <a:blip r:embed="rId3"/>
          <a:stretch>
            <a:fillRect/>
          </a:stretch>
        </p:blipFill>
        <p:spPr>
          <a:xfrm>
            <a:off x="770255" y="1610360"/>
            <a:ext cx="6214745" cy="412242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38</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92810" y="1403350"/>
            <a:ext cx="10393680" cy="100203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KSC LC-39A Launch site has the most successful launches with 10 in total.</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600" dirty="0">
                <a:solidFill>
                  <a:srgbClr val="0B49CB"/>
                </a:solidFill>
                <a:latin typeface="Microsoft JhengHei" panose="020B0604030504040204" charset="-120"/>
                <a:ea typeface="Microsoft JhengHei" panose="020B0604030504040204" charset="-120"/>
              </a:rPr>
              <a:t>Total </a:t>
            </a:r>
            <a:r>
              <a:rPr lang="en-US" sz="3600" dirty="0">
                <a:solidFill>
                  <a:srgbClr val="0B49CB"/>
                </a:solidFill>
                <a:latin typeface="Microsoft JhengHei" panose="020B0604030504040204" charset="-120"/>
                <a:ea typeface="Microsoft JhengHei" panose="020B0604030504040204" charset="-120"/>
              </a:rPr>
              <a:t>Success</a:t>
            </a:r>
            <a:r>
              <a:rPr lang="en-ZA" altLang="en-US" sz="3600" dirty="0">
                <a:solidFill>
                  <a:srgbClr val="0B49CB"/>
                </a:solidFill>
                <a:latin typeface="Microsoft JhengHei" panose="020B0604030504040204" charset="-120"/>
                <a:ea typeface="Microsoft JhengHei" panose="020B0604030504040204" charset="-120"/>
              </a:rPr>
              <a:t>ful</a:t>
            </a:r>
            <a:r>
              <a:rPr lang="en-US" sz="3600" dirty="0">
                <a:solidFill>
                  <a:srgbClr val="0B49CB"/>
                </a:solidFill>
                <a:latin typeface="Microsoft JhengHei" panose="020B0604030504040204" charset="-120"/>
                <a:ea typeface="Microsoft JhengHei" panose="020B0604030504040204" charset="-120"/>
              </a:rPr>
              <a:t> Launches </a:t>
            </a:r>
            <a:r>
              <a:rPr lang="en-ZA" sz="3600" dirty="0">
                <a:solidFill>
                  <a:srgbClr val="0B49CB"/>
                </a:solidFill>
                <a:latin typeface="Microsoft JhengHei" panose="020B0604030504040204" charset="-120"/>
                <a:ea typeface="Microsoft JhengHei" panose="020B0604030504040204" charset="-120"/>
              </a:rPr>
              <a:t>By</a:t>
            </a:r>
            <a:r>
              <a:rPr lang="en-US" sz="3600" dirty="0">
                <a:solidFill>
                  <a:srgbClr val="0B49CB"/>
                </a:solidFill>
                <a:latin typeface="Microsoft JhengHei" panose="020B0604030504040204" charset="-120"/>
                <a:ea typeface="Microsoft JhengHei" panose="020B0604030504040204" charset="-120"/>
              </a:rPr>
              <a:t> </a:t>
            </a:r>
            <a:r>
              <a:rPr lang="en-ZA" altLang="en-US" sz="3600" dirty="0">
                <a:solidFill>
                  <a:srgbClr val="0B49CB"/>
                </a:solidFill>
                <a:latin typeface="Microsoft JhengHei" panose="020B0604030504040204" charset="-120"/>
                <a:ea typeface="Microsoft JhengHei" panose="020B0604030504040204" charset="-120"/>
              </a:rPr>
              <a:t>S</a:t>
            </a:r>
            <a:r>
              <a:rPr lang="en-US" sz="3600" dirty="0">
                <a:solidFill>
                  <a:srgbClr val="0B49CB"/>
                </a:solidFill>
                <a:latin typeface="Microsoft JhengHei" panose="020B0604030504040204" charset="-120"/>
                <a:ea typeface="Microsoft JhengHei" panose="020B0604030504040204" charset="-120"/>
              </a:rPr>
              <a:t>ite</a:t>
            </a:r>
          </a:p>
        </p:txBody>
      </p:sp>
      <p:pic>
        <p:nvPicPr>
          <p:cNvPr id="7" name="Content Placeholder 6"/>
          <p:cNvPicPr>
            <a:picLocks noGrp="1" noChangeAspect="1"/>
          </p:cNvPicPr>
          <p:nvPr>
            <p:ph sz="half" idx="2"/>
          </p:nvPr>
        </p:nvPicPr>
        <p:blipFill>
          <a:blip r:embed="rId3"/>
          <a:stretch>
            <a:fillRect/>
          </a:stretch>
        </p:blipFill>
        <p:spPr>
          <a:xfrm>
            <a:off x="770255" y="2405380"/>
            <a:ext cx="10687685" cy="353885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39</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515600" cy="78740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The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KSLC-39A has the highest success rate with 76.9%</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sym typeface="+mn-ea"/>
            </a:endParaRPr>
          </a:p>
          <a:p>
            <a:pPr marL="0" indent="0">
              <a:lnSpc>
                <a:spcPct val="100000"/>
              </a:lnSpc>
              <a:spcBef>
                <a:spcPts val="1400"/>
              </a:spcBef>
              <a:buNone/>
            </a:pP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Microsoft JhengHei" panose="020B0604030504040204" charset="-120"/>
                <a:ea typeface="Microsoft JhengHei" panose="020B0604030504040204" charset="-120"/>
              </a:rPr>
              <a:t>Launch </a:t>
            </a:r>
            <a:r>
              <a:rPr lang="en-ZA" altLang="en-US" sz="3600" dirty="0">
                <a:solidFill>
                  <a:srgbClr val="0B49CB"/>
                </a:solidFill>
                <a:latin typeface="Microsoft JhengHei" panose="020B0604030504040204" charset="-120"/>
                <a:ea typeface="Microsoft JhengHei" panose="020B0604030504040204" charset="-120"/>
              </a:rPr>
              <a:t>S</a:t>
            </a:r>
            <a:r>
              <a:rPr lang="en-US" sz="3600" dirty="0">
                <a:solidFill>
                  <a:srgbClr val="0B49CB"/>
                </a:solidFill>
                <a:latin typeface="Microsoft JhengHei" panose="020B0604030504040204" charset="-120"/>
                <a:ea typeface="Microsoft JhengHei" panose="020B0604030504040204" charset="-120"/>
              </a:rPr>
              <a:t>ite </a:t>
            </a:r>
            <a:r>
              <a:rPr lang="en-ZA" altLang="en-US" sz="3600" dirty="0">
                <a:solidFill>
                  <a:srgbClr val="0B49CB"/>
                </a:solidFill>
                <a:latin typeface="Microsoft JhengHei" panose="020B0604030504040204" charset="-120"/>
                <a:ea typeface="Microsoft JhengHei" panose="020B0604030504040204" charset="-120"/>
              </a:rPr>
              <a:t>With Highest Success Ratio</a:t>
            </a:r>
          </a:p>
        </p:txBody>
      </p:sp>
      <p:pic>
        <p:nvPicPr>
          <p:cNvPr id="7" name="Content Placeholder 6"/>
          <p:cNvPicPr>
            <a:picLocks noGrp="1" noChangeAspect="1"/>
          </p:cNvPicPr>
          <p:nvPr>
            <p:ph sz="half" idx="2"/>
          </p:nvPr>
        </p:nvPicPr>
        <p:blipFill>
          <a:blip r:embed="rId3"/>
          <a:stretch>
            <a:fillRect/>
          </a:stretch>
        </p:blipFill>
        <p:spPr>
          <a:xfrm>
            <a:off x="770890" y="2607945"/>
            <a:ext cx="10582910" cy="34175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latin typeface="Arial" panose="020B0604020202020204" pitchFamily="34" charset="0"/>
                <a:cs typeface="Arial" panose="020B0604020202020204" pitchFamily="34" charset="0"/>
              </a:rPr>
              <a:t>4</a:t>
            </a:fld>
            <a:endParaRPr lang="en-US" dirty="0">
              <a:latin typeface="Arial" panose="020B0604020202020204" pitchFamily="34" charset="0"/>
              <a:cs typeface="Arial" panose="020B0604020202020204" pitchFamily="34" charset="0"/>
            </a:endParaRPr>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Introduction</a:t>
            </a:r>
          </a:p>
        </p:txBody>
      </p:sp>
      <p:sp>
        <p:nvSpPr>
          <p:cNvPr id="5" name="Content Placeholder 2"/>
          <p:cNvSpPr txBox="1"/>
          <p:nvPr/>
        </p:nvSpPr>
        <p:spPr>
          <a:xfrm>
            <a:off x="958850" y="1509395"/>
            <a:ext cx="10400030" cy="4515485"/>
          </a:xfrm>
          <a:prstGeom prst="rect">
            <a:avLst/>
          </a:prstGeom>
        </p:spPr>
        <p:txBody>
          <a:bodyPr vert="horz" lIns="91440" tIns="45720" rIns="91440" bIns="45720" rtlCol="0">
            <a:normAutofit fontScale="90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50000"/>
              </a:lnSpc>
              <a:spcBef>
                <a:spcPts val="1400"/>
              </a:spcBef>
              <a:buNone/>
            </a:pP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 main goal of this capstone project is to predict whether the Falcon 9 first stage will land successfully.  SpaceX  prides itself in being able to reuse the first stage of a rocket launch so much so that they avertise on their website that their rocket launches cost 62 million while other provides cost upward 165 million. Much of these savings are down to the first stage's reusability. I</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 we can determine if the first stage will land, we can determine the cost of a launch. This information can be used if an alternate company wants to bid against SpaceX for a rocket launch.</a:t>
            </a: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spcBef>
                <a:spcPts val="1400"/>
              </a:spcBef>
              <a:buNone/>
            </a:pP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spcBef>
                <a:spcPts val="1400"/>
              </a:spcBef>
              <a:buNone/>
            </a:pP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is brings us to our</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main question that we are trying to answer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or a given set of features</a:t>
            </a:r>
          </a:p>
          <a:p>
            <a:pPr marL="0" indent="0">
              <a:spcBef>
                <a:spcPts val="1400"/>
              </a:spcBef>
              <a:buNone/>
            </a:pP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about a Falcon 9 rocket launch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will the first stage of the rocket land successfully?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40</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373505"/>
            <a:ext cx="3420110" cy="4351655"/>
          </a:xfrm>
          <a:prstGeom prst="rect">
            <a:avLst/>
          </a:prstGeom>
        </p:spPr>
        <p:txBody>
          <a:bodyPr lIns="91440" tIns="45720" rIns="91440" bIns="45720" anchor="t">
            <a:normAutofit/>
          </a:bodyPr>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The launch success rate  for  payloads 0-</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25</a:t>
            </a:r>
            <a:r>
              <a:rPr lang="en-US" sz="1700" dirty="0">
                <a:solidFill>
                  <a:schemeClr val="tx1">
                    <a:lumMod val="85000"/>
                    <a:lumOff val="15000"/>
                  </a:schemeClr>
                </a:solidFill>
                <a:latin typeface="Microsoft JhengHei" panose="020B0604030504040204" charset="-120"/>
                <a:ea typeface="Microsoft JhengHei" panose="020B0604030504040204" charset="-120"/>
              </a:rPr>
              <a:t>00 kg is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slightly lower</a:t>
            </a:r>
            <a:r>
              <a:rPr lang="en-US" sz="1700" dirty="0">
                <a:solidFill>
                  <a:schemeClr val="tx1">
                    <a:lumMod val="85000"/>
                    <a:lumOff val="15000"/>
                  </a:schemeClr>
                </a:solidFill>
                <a:latin typeface="Microsoft JhengHei" panose="020B0604030504040204" charset="-120"/>
                <a:ea typeface="Microsoft JhengHei" panose="020B0604030504040204" charset="-120"/>
              </a:rPr>
              <a:t> than that of payloads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2</a:t>
            </a:r>
            <a:r>
              <a:rPr lang="en-US" sz="1700" dirty="0">
                <a:solidFill>
                  <a:schemeClr val="tx1">
                    <a:lumMod val="85000"/>
                    <a:lumOff val="15000"/>
                  </a:schemeClr>
                </a:solidFill>
                <a:latin typeface="Microsoft JhengHei" panose="020B0604030504040204" charset="-120"/>
                <a:ea typeface="Microsoft JhengHei" panose="020B0604030504040204" charset="-120"/>
              </a:rPr>
              <a:t>500-</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5</a:t>
            </a:r>
            <a:r>
              <a:rPr lang="en-US" sz="1700" dirty="0">
                <a:solidFill>
                  <a:schemeClr val="tx1">
                    <a:lumMod val="85000"/>
                    <a:lumOff val="15000"/>
                  </a:schemeClr>
                </a:solidFill>
                <a:latin typeface="Microsoft JhengHei" panose="020B0604030504040204" charset="-120"/>
                <a:ea typeface="Microsoft JhengHei" panose="020B0604030504040204" charset="-120"/>
              </a:rPr>
              <a:t>000 kg</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There is in fact not much difference between the two.</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a:t>
            </a:r>
            <a:r>
              <a:rPr lang="en-US" sz="1700">
                <a:solidFill>
                  <a:schemeClr val="tx1">
                    <a:lumMod val="85000"/>
                    <a:lumOff val="15000"/>
                  </a:schemeClr>
                </a:solidFill>
                <a:latin typeface="Microsoft JhengHei" panose="020B0604030504040204" charset="-120"/>
                <a:ea typeface="Microsoft JhengHei" panose="020B0604030504040204" charset="-120"/>
              </a:rPr>
              <a:t> booster version</a:t>
            </a:r>
            <a:r>
              <a:rPr lang="en-ZA" altLang="en-US" sz="1700">
                <a:solidFill>
                  <a:schemeClr val="tx1">
                    <a:lumMod val="85000"/>
                    <a:lumOff val="15000"/>
                  </a:schemeClr>
                </a:solidFill>
                <a:latin typeface="Microsoft JhengHei" panose="020B0604030504040204" charset="-120"/>
                <a:ea typeface="Microsoft JhengHei" panose="020B0604030504040204" charset="-120"/>
              </a:rPr>
              <a:t> that</a:t>
            </a:r>
            <a:r>
              <a:rPr lang="en-US" sz="1700">
                <a:solidFill>
                  <a:schemeClr val="tx1">
                    <a:lumMod val="85000"/>
                    <a:lumOff val="15000"/>
                  </a:schemeClr>
                </a:solidFill>
                <a:latin typeface="Microsoft JhengHei" panose="020B0604030504040204" charset="-120"/>
                <a:ea typeface="Microsoft JhengHei" panose="020B0604030504040204" charset="-120"/>
              </a:rPr>
              <a:t> ha</a:t>
            </a:r>
            <a:r>
              <a:rPr lang="en-ZA" altLang="en-US" sz="1700">
                <a:solidFill>
                  <a:schemeClr val="tx1">
                    <a:lumMod val="85000"/>
                    <a:lumOff val="15000"/>
                  </a:schemeClr>
                </a:solidFill>
                <a:latin typeface="Microsoft JhengHei" panose="020B0604030504040204" charset="-120"/>
                <a:ea typeface="Microsoft JhengHei" panose="020B0604030504040204" charset="-120"/>
              </a:rPr>
              <a:t>s</a:t>
            </a:r>
            <a:r>
              <a:rPr lang="en-US" sz="1700">
                <a:solidFill>
                  <a:schemeClr val="tx1">
                    <a:lumMod val="85000"/>
                    <a:lumOff val="15000"/>
                  </a:schemeClr>
                </a:solidFill>
                <a:latin typeface="Microsoft JhengHei" panose="020B0604030504040204" charset="-120"/>
                <a:ea typeface="Microsoft JhengHei" panose="020B0604030504040204" charset="-120"/>
              </a:rPr>
              <a:t> the largest success rate, </a:t>
            </a:r>
            <a:r>
              <a:rPr lang="en-ZA" altLang="en-US" sz="1700">
                <a:solidFill>
                  <a:schemeClr val="tx1">
                    <a:lumMod val="85000"/>
                    <a:lumOff val="15000"/>
                  </a:schemeClr>
                </a:solidFill>
                <a:latin typeface="Microsoft JhengHei" panose="020B0604030504040204" charset="-120"/>
                <a:ea typeface="Microsoft JhengHei" panose="020B0604030504040204" charset="-120"/>
              </a:rPr>
              <a:t>in both weight ranges is the </a:t>
            </a:r>
            <a:r>
              <a:rPr lang="en-ZA" altLang="en-US" sz="1700" b="1" i="1">
                <a:solidFill>
                  <a:schemeClr val="tx1">
                    <a:lumMod val="85000"/>
                    <a:lumOff val="15000"/>
                  </a:schemeClr>
                </a:solidFill>
                <a:latin typeface="Microsoft JhengHei" panose="020B0604030504040204" charset="-120"/>
                <a:ea typeface="Microsoft JhengHei" panose="020B0604030504040204" charset="-120"/>
              </a:rPr>
              <a:t>v1.1</a:t>
            </a:r>
            <a:r>
              <a:rPr lang="en-ZA" altLang="en-US" sz="1700">
                <a:solidFill>
                  <a:schemeClr val="tx1">
                    <a:lumMod val="85000"/>
                    <a:lumOff val="15000"/>
                  </a:schemeClr>
                </a:solidFill>
                <a:latin typeface="Microsoft JhengHei" panose="020B0604030504040204" charset="-120"/>
                <a:ea typeface="Microsoft JhengHei" panose="020B0604030504040204" charset="-120"/>
              </a:rPr>
              <a:t>.</a:t>
            </a:r>
          </a:p>
        </p:txBody>
      </p:sp>
      <p:sp>
        <p:nvSpPr>
          <p:cNvPr id="12"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Payloads vs Launch Outcome</a:t>
            </a:r>
          </a:p>
        </p:txBody>
      </p:sp>
      <p:pic>
        <p:nvPicPr>
          <p:cNvPr id="7" name="Picture 6"/>
          <p:cNvPicPr>
            <a:picLocks noChangeAspect="1"/>
          </p:cNvPicPr>
          <p:nvPr/>
        </p:nvPicPr>
        <p:blipFill>
          <a:blip r:embed="rId3"/>
          <a:stretch>
            <a:fillRect/>
          </a:stretch>
        </p:blipFill>
        <p:spPr>
          <a:xfrm>
            <a:off x="4636135" y="3642995"/>
            <a:ext cx="6822440" cy="2382520"/>
          </a:xfrm>
          <a:prstGeom prst="rect">
            <a:avLst/>
          </a:prstGeom>
        </p:spPr>
      </p:pic>
      <p:pic>
        <p:nvPicPr>
          <p:cNvPr id="8" name="Picture 7"/>
          <p:cNvPicPr>
            <a:picLocks noChangeAspect="1"/>
          </p:cNvPicPr>
          <p:nvPr/>
        </p:nvPicPr>
        <p:blipFill>
          <a:blip r:embed="rId4"/>
          <a:stretch>
            <a:fillRect/>
          </a:stretch>
        </p:blipFill>
        <p:spPr>
          <a:xfrm>
            <a:off x="4636135" y="1410970"/>
            <a:ext cx="6821805" cy="2232025"/>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42</a:t>
            </a:fld>
            <a:endParaRPr lang="en-US">
              <a:latin typeface="Microsoft JhengHei" panose="020B0604030504040204" charset="-120"/>
              <a:ea typeface="Microsoft JhengHei" panose="020B0604030504040204" charset="-12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Classification Accuracy</a:t>
            </a:r>
          </a:p>
        </p:txBody>
      </p:sp>
      <p:pic>
        <p:nvPicPr>
          <p:cNvPr id="2" name="Content Placeholder 1"/>
          <p:cNvPicPr>
            <a:picLocks noGrp="1" noChangeAspect="1"/>
          </p:cNvPicPr>
          <p:nvPr>
            <p:ph sz="half" idx="1"/>
          </p:nvPr>
        </p:nvPicPr>
        <p:blipFill>
          <a:blip r:embed="rId3"/>
          <a:stretch>
            <a:fillRect/>
          </a:stretch>
        </p:blipFill>
        <p:spPr>
          <a:xfrm>
            <a:off x="1195070" y="2810510"/>
            <a:ext cx="4467225" cy="2381250"/>
          </a:xfrm>
          <a:prstGeom prst="rect">
            <a:avLst/>
          </a:prstGeom>
        </p:spPr>
      </p:pic>
      <p:sp>
        <p:nvSpPr>
          <p:cNvPr id="7" name="Content Placeholder 4"/>
          <p:cNvSpPr>
            <a:spLocks noGrp="1"/>
          </p:cNvSpPr>
          <p:nvPr/>
        </p:nvSpPr>
        <p:spPr>
          <a:xfrm>
            <a:off x="734060" y="1499235"/>
            <a:ext cx="10551795" cy="52324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ltLang="en-US" sz="1700">
                <a:solidFill>
                  <a:schemeClr val="tx1">
                    <a:lumMod val="85000"/>
                    <a:lumOff val="15000"/>
                  </a:schemeClr>
                </a:solidFill>
                <a:latin typeface="Microsoft JhengHei" panose="020B0604030504040204" charset="-120"/>
                <a:ea typeface="Microsoft JhengHei" panose="020B0604030504040204" charset="-120"/>
              </a:rPr>
              <a:t>The Decision Tree classifier  had the best accuracy at 94%.</a:t>
            </a:r>
          </a:p>
        </p:txBody>
      </p:sp>
      <p:pic>
        <p:nvPicPr>
          <p:cNvPr id="8" name="Content Placeholder 7"/>
          <p:cNvPicPr>
            <a:picLocks noGrp="1" noChangeAspect="1"/>
          </p:cNvPicPr>
          <p:nvPr>
            <p:ph sz="half" idx="2"/>
          </p:nvPr>
        </p:nvPicPr>
        <p:blipFill>
          <a:blip r:embed="rId4"/>
          <a:stretch>
            <a:fillRect/>
          </a:stretch>
        </p:blipFill>
        <p:spPr>
          <a:xfrm>
            <a:off x="6910070" y="3046730"/>
            <a:ext cx="3358710" cy="19080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43</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2"/>
          </p:nvPr>
        </p:nvSpPr>
        <p:spPr>
          <a:xfrm>
            <a:off x="6296025" y="1499235"/>
            <a:ext cx="4989195" cy="4450080"/>
          </a:xfrm>
          <a:prstGeom prst="rect">
            <a:avLst/>
          </a:prstGeom>
        </p:spPr>
        <p:txBody>
          <a:bodyPr>
            <a:normAutofit/>
          </a:bodyPr>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The model predicted 12 successful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successful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(True Positive) </a:t>
            </a:r>
            <a:r>
              <a:rPr lang="en-US" sz="1700" dirty="0">
                <a:solidFill>
                  <a:schemeClr val="tx1">
                    <a:lumMod val="85000"/>
                    <a:lumOff val="15000"/>
                  </a:schemeClr>
                </a:solidFill>
                <a:latin typeface="Microsoft JhengHei" panose="020B0604030504040204" charset="-120"/>
                <a:ea typeface="Microsoft JhengHei" panose="020B0604030504040204" charset="-120"/>
              </a:rPr>
              <a:t>and 3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unsuccessful</a:t>
            </a:r>
            <a:r>
              <a:rPr lang="en-US" sz="1700" dirty="0">
                <a:solidFill>
                  <a:schemeClr val="tx1">
                    <a:lumMod val="85000"/>
                    <a:lumOff val="15000"/>
                  </a:schemeClr>
                </a:solidFill>
                <a:latin typeface="Microsoft JhengHei" panose="020B0604030504040204" charset="-120"/>
                <a:ea typeface="Microsoft JhengHei" panose="020B0604030504040204" charset="-120"/>
              </a:rPr>
              <a:t>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failure</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(True Negative)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model also predicted</a:t>
            </a:r>
            <a:r>
              <a:rPr lang="en-US" sz="1700" dirty="0">
                <a:solidFill>
                  <a:schemeClr val="tx1">
                    <a:lumMod val="85000"/>
                    <a:lumOff val="15000"/>
                  </a:schemeClr>
                </a:solidFill>
                <a:latin typeface="Microsoft JhengHei" panose="020B0604030504040204" charset="-120"/>
                <a:ea typeface="Microsoft JhengHei" panose="020B0604030504040204" charset="-120"/>
              </a:rPr>
              <a:t> 3 successful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unsuccessful landing (F</a:t>
            </a:r>
            <a:r>
              <a:rPr lang="en-US" sz="1700" dirty="0">
                <a:solidFill>
                  <a:schemeClr val="tx1">
                    <a:lumMod val="85000"/>
                    <a:lumOff val="15000"/>
                  </a:schemeClr>
                </a:solidFill>
                <a:latin typeface="Microsoft JhengHei" panose="020B0604030504040204" charset="-120"/>
                <a:ea typeface="Microsoft JhengHei" panose="020B0604030504040204" charset="-120"/>
              </a:rPr>
              <a:t>alse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P</a:t>
            </a:r>
            <a:r>
              <a:rPr lang="en-US" sz="1700" dirty="0">
                <a:solidFill>
                  <a:schemeClr val="tx1">
                    <a:lumMod val="85000"/>
                    <a:lumOff val="15000"/>
                  </a:schemeClr>
                </a:solidFill>
                <a:latin typeface="Microsoft JhengHei" panose="020B0604030504040204" charset="-120"/>
                <a:ea typeface="Microsoft JhengHei" panose="020B0604030504040204" charset="-120"/>
              </a:rPr>
              <a:t>ositiv</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e)</a:t>
            </a:r>
            <a:r>
              <a:rPr 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model generally predicted successful landings.</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Confusion Matrix</a:t>
            </a:r>
          </a:p>
        </p:txBody>
      </p:sp>
      <p:pic>
        <p:nvPicPr>
          <p:cNvPr id="2" name="Content Placeholder 1"/>
          <p:cNvPicPr>
            <a:picLocks noGrp="1" noChangeAspect="1"/>
          </p:cNvPicPr>
          <p:nvPr>
            <p:ph sz="half" idx="1"/>
          </p:nvPr>
        </p:nvPicPr>
        <p:blipFill>
          <a:blip r:embed="rId3"/>
          <a:stretch>
            <a:fillRect/>
          </a:stretch>
        </p:blipFill>
        <p:spPr>
          <a:xfrm>
            <a:off x="770255" y="1960245"/>
            <a:ext cx="4668230" cy="352800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44</a:t>
            </a:fld>
            <a:endParaRPr lang="en-US">
              <a:latin typeface="Microsoft JhengHei" panose="020B0604030504040204" charset="-120"/>
              <a:ea typeface="Microsoft JhengHei" panose="020B0604030504040204" charset="-120"/>
            </a:endParaRPr>
          </a:p>
        </p:txBody>
      </p:sp>
      <p:sp>
        <p:nvSpPr>
          <p:cNvPr id="5" name="Content Placeholder 3"/>
          <p:cNvSpPr>
            <a:spLocks noGrp="1"/>
          </p:cNvSpPr>
          <p:nvPr>
            <p:ph sz="half" idx="4294967295"/>
          </p:nvPr>
        </p:nvSpPr>
        <p:spPr>
          <a:xfrm>
            <a:off x="770255" y="1470660"/>
            <a:ext cx="10607040" cy="4756150"/>
          </a:xfrm>
          <a:prstGeom prst="rect">
            <a:avLst/>
          </a:prstGeom>
        </p:spPr>
        <p:txBody>
          <a:bodyPr>
            <a:normAutofit/>
          </a:bodyPr>
          <a:lstStyle/>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analysis showed that there is a positive correlation between number of flights and success rate as the success rate has improved over the years.</a:t>
            </a:r>
            <a:endParaRPr lang="en-US" sz="170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There are certain orbits like </a:t>
            </a:r>
            <a:r>
              <a:rPr lang="en-US" sz="1700">
                <a:solidFill>
                  <a:schemeClr val="tx1">
                    <a:lumMod val="85000"/>
                    <a:lumOff val="15000"/>
                  </a:schemeClr>
                </a:solidFill>
                <a:latin typeface="Microsoft JhengHei" panose="020B0604030504040204" charset="-120"/>
                <a:ea typeface="Microsoft JhengHei" panose="020B0604030504040204" charset="-120"/>
              </a:rPr>
              <a:t>SSO, HEO, GEO, and ES-L1 </a:t>
            </a:r>
            <a:r>
              <a:rPr lang="en-ZA" altLang="en-US" sz="1700">
                <a:solidFill>
                  <a:schemeClr val="tx1">
                    <a:lumMod val="85000"/>
                    <a:lumOff val="15000"/>
                  </a:schemeClr>
                </a:solidFill>
                <a:latin typeface="Microsoft JhengHei" panose="020B0604030504040204" charset="-120"/>
                <a:ea typeface="Microsoft JhengHei" panose="020B0604030504040204" charset="-120"/>
              </a:rPr>
              <a:t>where launches were the most successful.</a:t>
            </a: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sym typeface="+mn-ea"/>
              </a:rPr>
              <a:t>S</a:t>
            </a:r>
            <a:r>
              <a:rPr lang="en-US" sz="1700">
                <a:solidFill>
                  <a:schemeClr val="tx1">
                    <a:lumMod val="85000"/>
                    <a:lumOff val="15000"/>
                  </a:schemeClr>
                </a:solidFill>
                <a:latin typeface="Microsoft JhengHei" panose="020B0604030504040204" charset="-120"/>
                <a:ea typeface="Microsoft JhengHei" panose="020B0604030504040204" charset="-120"/>
                <a:sym typeface="+mn-ea"/>
              </a:rPr>
              <a:t>uccess rate </a:t>
            </a:r>
            <a:r>
              <a:rPr lang="en-ZA" altLang="en-US" sz="1700">
                <a:solidFill>
                  <a:schemeClr val="tx1">
                    <a:lumMod val="85000"/>
                    <a:lumOff val="15000"/>
                  </a:schemeClr>
                </a:solidFill>
                <a:latin typeface="Microsoft JhengHei" panose="020B0604030504040204" charset="-120"/>
                <a:ea typeface="Microsoft JhengHei" panose="020B0604030504040204" charset="-120"/>
                <a:sym typeface="+mn-ea"/>
              </a:rPr>
              <a:t>can be linked to payload mass as the lighter payloads generally proved to be more successful than the heavier payloads.</a:t>
            </a:r>
            <a:endParaRPr lang="en-ZA" altLang="en-US" sz="170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a:solidFill>
                  <a:schemeClr val="tx1">
                    <a:lumMod val="85000"/>
                    <a:lumOff val="15000"/>
                  </a:schemeClr>
                </a:solidFill>
                <a:latin typeface="Microsoft JhengHei" panose="020B0604030504040204" charset="-120"/>
                <a:ea typeface="Microsoft JhengHei" panose="020B0604030504040204" charset="-120"/>
              </a:rPr>
              <a:t>The launch site</a:t>
            </a:r>
            <a:r>
              <a:rPr lang="en-ZA" altLang="en-US" sz="1700">
                <a:solidFill>
                  <a:schemeClr val="tx1">
                    <a:lumMod val="85000"/>
                    <a:lumOff val="15000"/>
                  </a:schemeClr>
                </a:solidFill>
                <a:latin typeface="Microsoft JhengHei" panose="020B0604030504040204" charset="-120"/>
                <a:ea typeface="Microsoft JhengHei" panose="020B0604030504040204" charset="-120"/>
              </a:rPr>
              <a:t>s are strategically located near highways and railways for transportation of personel and cargo, but also far away from cities for safety.</a:t>
            </a:r>
            <a:r>
              <a:rPr lang="en-US" sz="1700">
                <a:solidFill>
                  <a:schemeClr val="tx1">
                    <a:lumMod val="85000"/>
                    <a:lumOff val="15000"/>
                  </a:schemeClr>
                </a:solidFill>
                <a:latin typeface="Microsoft JhengHei" panose="020B0604030504040204" charset="-120"/>
                <a:ea typeface="Microsoft JhengHei" panose="020B0604030504040204" charset="-120"/>
              </a:rPr>
              <a:t> </a:t>
            </a: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best predictive model to use for this  dataset is the Decision Tree Classifier as it had the highest accuracy with 94%.</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Conclusions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45</a:t>
            </a:fld>
            <a:endParaRPr lang="en-US">
              <a:latin typeface="Microsoft JhengHei" panose="020B0604030504040204" charset="-120"/>
              <a:ea typeface="Microsoft JhengHei" panose="020B0604030504040204" charset="-120"/>
            </a:endParaRPr>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ZA" altLang="en-US" sz="2200" dirty="0" err="1">
                <a:solidFill>
                  <a:schemeClr val="tx1">
                    <a:lumMod val="85000"/>
                    <a:lumOff val="15000"/>
                  </a:schemeClr>
                </a:solidFill>
                <a:latin typeface="Microsoft JhengHei" panose="020B0604030504040204" charset="-120"/>
                <a:ea typeface="Microsoft JhengHei" panose="020B0604030504040204" charset="-120"/>
              </a:rPr>
              <a:t>Coursera</a:t>
            </a:r>
            <a:r>
              <a:rPr lang="en-ZA" altLang="en-US" sz="2200" dirty="0">
                <a:solidFill>
                  <a:schemeClr val="tx1">
                    <a:lumMod val="85000"/>
                    <a:lumOff val="15000"/>
                  </a:schemeClr>
                </a:solidFill>
                <a:latin typeface="Microsoft JhengHei" panose="020B0604030504040204" charset="-120"/>
                <a:ea typeface="Microsoft JhengHei" panose="020B0604030504040204" charset="-120"/>
              </a:rPr>
              <a:t> Project Link: </a:t>
            </a:r>
            <a:r>
              <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4"/>
              </a:rPr>
              <a:t>https://www.coursera.org/learn/applied-data-science-capstone/home/welcome</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GitHub Repository</a:t>
            </a:r>
            <a:r>
              <a:rPr lang="en-ZA" altLang="en-US" sz="2200">
                <a:solidFill>
                  <a:schemeClr val="tx1">
                    <a:lumMod val="85000"/>
                    <a:lumOff val="15000"/>
                  </a:schemeClr>
                </a:solidFill>
                <a:latin typeface="Microsoft JhengHei" panose="020B0604030504040204" charset="-120"/>
                <a:ea typeface="Microsoft JhengHei" panose="020B0604030504040204" charset="-120"/>
              </a:rPr>
              <a:t>: https://github.com/Swarnali-commits/Applied-Data-Science-Capstone</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5" action="ppaction://hlinkfile"/>
            </a:endParaRPr>
          </a:p>
          <a:p>
            <a:pPr>
              <a:lnSpc>
                <a:spcPct val="100000"/>
              </a:lnSpc>
              <a:spcBef>
                <a:spcPts val="1400"/>
              </a:spcBef>
            </a:pP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Appendix</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p:cNvSpPr txBox="1"/>
          <p:nvPr/>
        </p:nvSpPr>
        <p:spPr>
          <a:xfrm>
            <a:off x="765313" y="2812774"/>
            <a:ext cx="1135380" cy="368300"/>
          </a:xfrm>
          <a:prstGeom prst="rect">
            <a:avLst/>
          </a:prstGeom>
          <a:solidFill>
            <a:srgbClr val="0948CB"/>
          </a:solidFill>
        </p:spPr>
        <p:txBody>
          <a:bodyPr wrap="none" rtlCol="0">
            <a:spAutoFit/>
          </a:bodyPr>
          <a:lstStyle/>
          <a:p>
            <a:r>
              <a:rPr lang="en-US" dirty="0">
                <a:solidFill>
                  <a:schemeClr val="bg1"/>
                </a:solidFill>
                <a:latin typeface="Arial" panose="020B0604020202020204" pitchFamily="34" charset="0"/>
                <a:cs typeface="Arial" panose="020B0604020202020204" pitchFamily="34" charset="0"/>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cs typeface="Arial" panose="020B0604020202020204" pitchFamily="34" charset="0"/>
              </a:rPr>
              <a:t>6</a:t>
            </a:fld>
            <a:endParaRPr lang="en-US" dirty="0">
              <a:latin typeface="Microsoft JhengHei" panose="020B0604030504040204" charset="-120"/>
              <a:ea typeface="Microsoft JhengHei" panose="020B0604030504040204" charset="-120"/>
              <a:cs typeface="Arial" panose="020B0604020202020204" pitchFamily="34" charset="0"/>
            </a:endParaRPr>
          </a:p>
        </p:txBody>
      </p:sp>
      <p:sp>
        <p:nvSpPr>
          <p:cNvPr id="7" name="Content Placeholder 2"/>
          <p:cNvSpPr txBox="1"/>
          <p:nvPr/>
        </p:nvSpPr>
        <p:spPr>
          <a:xfrm>
            <a:off x="770255" y="1296670"/>
            <a:ext cx="10516235" cy="45199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Executive Summary</a:t>
            </a:r>
          </a:p>
          <a:p>
            <a:pPr marL="0" indent="0">
              <a:lnSpc>
                <a:spcPct val="12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Data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collected through two methods: requesting data from the SpaceX API and web scraping launch data from a Wikipedia page. 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ata wrangling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then </a:t>
            </a:r>
            <a:r>
              <a:rPr lang="en-ZA"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performed to transform and clean the data using Python's pandas library. </a:t>
            </a:r>
          </a:p>
          <a:p>
            <a:pPr marL="0" indent="0">
              <a:lnSpc>
                <a:spcPct val="12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With the clean data,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exploratory data analysis (EDA)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performed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using visualization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tools such as Python's matplotlib and seaborn libraries,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s well as answering questions using</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SQL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queries. Python's interactive visualization packages were used to answer some analytical questions.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Folium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used for creating maps while</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sz="17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Plotly</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Dash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was used to create interactive data visualizations.</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2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Four different machine learning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classification models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were used for the predictive analysis. The models that were used are logistic regression, support vector machines, k-nearest neighbour and decision tree classifier. Each model was trained, tuned and evaluated to find the best one.</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20000"/>
              </a:lnSpc>
              <a:spcBef>
                <a:spcPts val="1400"/>
              </a:spcBef>
            </a:pPr>
            <a:endParaRPr lang="en-US" sz="170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Methodology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7</a:t>
            </a:fld>
            <a:endParaRPr lang="en-US">
              <a:latin typeface="Microsoft JhengHei" panose="020B0604030504040204" charset="-120"/>
              <a:ea typeface="Microsoft JhengHei" panose="020B0604030504040204" charset="-120"/>
            </a:endParaRPr>
          </a:p>
        </p:txBody>
      </p:sp>
      <p:sp>
        <p:nvSpPr>
          <p:cNvPr id="3" name="Text Placeholder 2"/>
          <p:cNvSpPr>
            <a:spLocks noGrp="1"/>
          </p:cNvSpPr>
          <p:nvPr>
            <p:ph type="body" sz="half" idx="4294967295"/>
          </p:nvPr>
        </p:nvSpPr>
        <p:spPr>
          <a:xfrm>
            <a:off x="7423468" y="172021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700" dirty="0" err="1">
                <a:solidFill>
                  <a:schemeClr val="accent3">
                    <a:lumMod val="25000"/>
                  </a:schemeClr>
                </a:solidFill>
                <a:latin typeface="Microsoft JhengHei" panose="020B0604030504040204" charset="-120"/>
                <a:ea typeface="Microsoft JhengHei" panose="020B0604030504040204" charset="-120"/>
              </a:rPr>
              <a:t>GitHub</a:t>
            </a:r>
            <a:r>
              <a:rPr lang="en-US" sz="1700" dirty="0">
                <a:solidFill>
                  <a:schemeClr val="accent3">
                    <a:lumMod val="25000"/>
                  </a:schemeClr>
                </a:solidFill>
                <a:latin typeface="Microsoft JhengHei" panose="020B0604030504040204" charset="-120"/>
                <a:ea typeface="Microsoft JhengHei" panose="020B0604030504040204" charset="-120"/>
              </a:rPr>
              <a:t> URL</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hlinkClick r:id="rId3"/>
              </a:rPr>
              <a:t>Data Collection API</a:t>
            </a:r>
            <a:endParaRPr lang="en-US" sz="1700" dirty="0">
              <a:latin typeface="Microsoft JhengHei" panose="020B0604030504040204" charset="-120"/>
              <a:ea typeface="Microsoft JhengHei" panose="020B0604030504040204" charset="-120"/>
            </a:endParaRPr>
          </a:p>
          <a:p>
            <a:endParaRPr lang="en-US" sz="1700" dirty="0">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Data Collection – SpaceX API</a:t>
            </a:r>
          </a:p>
        </p:txBody>
      </p:sp>
      <p:sp>
        <p:nvSpPr>
          <p:cNvPr id="9" name="Text Box 8"/>
          <p:cNvSpPr txBox="1"/>
          <p:nvPr/>
        </p:nvSpPr>
        <p:spPr>
          <a:xfrm>
            <a:off x="906145" y="1720215"/>
            <a:ext cx="651700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1. Request and parse the SpaceX launch data using the GET request</a:t>
            </a:r>
          </a:p>
        </p:txBody>
      </p:sp>
      <p:sp>
        <p:nvSpPr>
          <p:cNvPr id="10" name="Text Box 9"/>
          <p:cNvSpPr txBox="1"/>
          <p:nvPr/>
        </p:nvSpPr>
        <p:spPr>
          <a:xfrm>
            <a:off x="906145" y="2625725"/>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2. Normalize JSON response into a dataframe</a:t>
            </a:r>
          </a:p>
        </p:txBody>
      </p:sp>
      <p:sp>
        <p:nvSpPr>
          <p:cNvPr id="11" name="Text Box 10"/>
          <p:cNvSpPr txBox="1"/>
          <p:nvPr/>
        </p:nvSpPr>
        <p:spPr>
          <a:xfrm>
            <a:off x="906145" y="3252470"/>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3. Extract only useful columns  using auxilary functions</a:t>
            </a:r>
          </a:p>
        </p:txBody>
      </p:sp>
      <p:sp>
        <p:nvSpPr>
          <p:cNvPr id="13" name="Text Box 12"/>
          <p:cNvSpPr txBox="1"/>
          <p:nvPr/>
        </p:nvSpPr>
        <p:spPr>
          <a:xfrm>
            <a:off x="906145" y="3884930"/>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4. Create new pandas dataframe from dictionary </a:t>
            </a:r>
          </a:p>
        </p:txBody>
      </p:sp>
      <p:sp>
        <p:nvSpPr>
          <p:cNvPr id="14" name="Text Box 13"/>
          <p:cNvSpPr txBox="1"/>
          <p:nvPr/>
        </p:nvSpPr>
        <p:spPr>
          <a:xfrm>
            <a:off x="906145" y="4507865"/>
            <a:ext cx="65182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5. Filter dataframe to only include Falcon 9 launches </a:t>
            </a:r>
          </a:p>
        </p:txBody>
      </p:sp>
      <p:sp>
        <p:nvSpPr>
          <p:cNvPr id="15" name="Text Box 14"/>
          <p:cNvSpPr txBox="1"/>
          <p:nvPr/>
        </p:nvSpPr>
        <p:spPr>
          <a:xfrm>
            <a:off x="906145" y="5135245"/>
            <a:ext cx="6518910"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6. Handle missing values</a:t>
            </a:r>
          </a:p>
        </p:txBody>
      </p:sp>
      <p:sp>
        <p:nvSpPr>
          <p:cNvPr id="16" name="Text Box 15"/>
          <p:cNvSpPr txBox="1"/>
          <p:nvPr/>
        </p:nvSpPr>
        <p:spPr>
          <a:xfrm>
            <a:off x="906145" y="5753100"/>
            <a:ext cx="6518910"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7. Export to CSV file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8</a:t>
            </a:fld>
            <a:endParaRPr lang="en-US">
              <a:latin typeface="Microsoft JhengHei" panose="020B0604030504040204" charset="-120"/>
              <a:ea typeface="Microsoft JhengHei" panose="020B0604030504040204" charset="-120"/>
            </a:endParaRPr>
          </a:p>
        </p:txBody>
      </p:sp>
      <p:sp>
        <p:nvSpPr>
          <p:cNvPr id="3" name="Text Placeholder 2"/>
          <p:cNvSpPr>
            <a:spLocks noGrp="1"/>
          </p:cNvSpPr>
          <p:nvPr>
            <p:ph type="body" sz="half" idx="4294967295"/>
          </p:nvPr>
        </p:nvSpPr>
        <p:spPr>
          <a:xfrm>
            <a:off x="7525141" y="1726883"/>
            <a:ext cx="3932238" cy="3811587"/>
          </a:xfrm>
          <a:prstGeom prst="rect">
            <a:avLst/>
          </a:prstGeom>
        </p:spPr>
        <p:txBody>
          <a:bodyPr lIns="91440" tIns="45720" rIns="91440" bIns="45720" anchor="t">
            <a:noAutofit/>
          </a:bodyPr>
          <a:lstStyle/>
          <a:p>
            <a:pPr>
              <a:lnSpc>
                <a:spcPct val="100000"/>
              </a:lnSpc>
              <a:spcBef>
                <a:spcPts val="1400"/>
              </a:spcBef>
            </a:pPr>
            <a:r>
              <a:rPr lang="en-US" sz="1700" dirty="0" err="1">
                <a:solidFill>
                  <a:schemeClr val="tx1">
                    <a:lumMod val="85000"/>
                    <a:lumOff val="15000"/>
                  </a:schemeClr>
                </a:solidFill>
                <a:latin typeface="Microsoft JhengHei" panose="020B0604030504040204" charset="-120"/>
                <a:ea typeface="Microsoft JhengHei" panose="020B0604030504040204" charset="-120"/>
              </a:rPr>
              <a:t>GitHub</a:t>
            </a:r>
            <a:r>
              <a:rPr lang="en-US" sz="1700" dirty="0">
                <a:solidFill>
                  <a:schemeClr val="tx1">
                    <a:lumMod val="85000"/>
                    <a:lumOff val="15000"/>
                  </a:schemeClr>
                </a:solidFill>
                <a:latin typeface="Microsoft JhengHei" panose="020B0604030504040204" charset="-120"/>
                <a:ea typeface="Microsoft JhengHei" panose="020B0604030504040204" charset="-120"/>
              </a:rPr>
              <a:t>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ZA" altLang="en-US" sz="1700" dirty="0">
                <a:solidFill>
                  <a:srgbClr val="FF0000"/>
                </a:solidFill>
                <a:latin typeface="Microsoft JhengHei" panose="020B0604030504040204" charset="-120"/>
                <a:ea typeface="Microsoft JhengHei" panose="020B0604030504040204" charset="-120"/>
              </a:rPr>
              <a:t> </a:t>
            </a:r>
            <a:r>
              <a:rPr lang="en-US" sz="1700" dirty="0">
                <a:solidFill>
                  <a:srgbClr val="FF0000"/>
                </a:solidFill>
                <a:latin typeface="Microsoft JhengHei" panose="020B0604030504040204" charset="-120"/>
                <a:ea typeface="Microsoft JhengHei" panose="020B0604030504040204" charset="-120"/>
                <a:hlinkClick r:id="rId3"/>
              </a:rPr>
              <a:t>Data Collection With Web Scraping</a:t>
            </a:r>
            <a:r>
              <a:rPr lang="en-ZA" altLang="en-US" sz="1700" dirty="0">
                <a:solidFill>
                  <a:srgbClr val="FF0000"/>
                </a:solidFill>
                <a:latin typeface="Microsoft JhengHei" panose="020B0604030504040204" charset="-120"/>
                <a:ea typeface="Microsoft JhengHei" panose="020B0604030504040204" charset="-120"/>
                <a:hlinkClick r:id="rId3"/>
              </a:rPr>
              <a:t> </a:t>
            </a:r>
            <a:r>
              <a:rPr lang="en-ZA" altLang="en-US" sz="2200" dirty="0">
                <a:solidFill>
                  <a:srgbClr val="FF0000"/>
                </a:solidFill>
                <a:latin typeface="Microsoft JhengHei" panose="020B0604030504040204" charset="-120"/>
                <a:ea typeface="Microsoft JhengHei" panose="020B0604030504040204" charset="-120"/>
                <a:hlinkClick r:id="rId3"/>
              </a:rPr>
              <a:t> </a:t>
            </a:r>
            <a:endParaRPr lang="en-US" sz="2200" dirty="0">
              <a:solidFill>
                <a:srgbClr val="FF0000"/>
              </a:solidFill>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Microsoft JhengHei" panose="020B0604030504040204" charset="-120"/>
              <a:ea typeface="Microsoft JhengHei" panose="020B0604030504040204" charset="-120"/>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Data Collection - Scraping</a:t>
            </a:r>
          </a:p>
        </p:txBody>
      </p:sp>
      <p:sp>
        <p:nvSpPr>
          <p:cNvPr id="9" name="Text Box 8"/>
          <p:cNvSpPr txBox="1"/>
          <p:nvPr/>
        </p:nvSpPr>
        <p:spPr>
          <a:xfrm>
            <a:off x="906145" y="17272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1. Request rocket launch data from its Wikipedia page</a:t>
            </a:r>
          </a:p>
        </p:txBody>
      </p:sp>
      <p:sp>
        <p:nvSpPr>
          <p:cNvPr id="10" name="Text Box 9"/>
          <p:cNvSpPr txBox="1"/>
          <p:nvPr/>
        </p:nvSpPr>
        <p:spPr>
          <a:xfrm>
            <a:off x="906145" y="2353945"/>
            <a:ext cx="661987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2. Extract all column/variable names from the HTML table header</a:t>
            </a:r>
          </a:p>
        </p:txBody>
      </p:sp>
      <p:sp>
        <p:nvSpPr>
          <p:cNvPr id="5" name="Text Box 4"/>
          <p:cNvSpPr txBox="1"/>
          <p:nvPr/>
        </p:nvSpPr>
        <p:spPr>
          <a:xfrm>
            <a:off x="904875" y="325247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3. Create a data frame by parsing the launch HTML tables</a:t>
            </a:r>
          </a:p>
        </p:txBody>
      </p:sp>
      <p:sp>
        <p:nvSpPr>
          <p:cNvPr id="16" name="Text Box 15"/>
          <p:cNvSpPr txBox="1"/>
          <p:nvPr/>
        </p:nvSpPr>
        <p:spPr>
          <a:xfrm>
            <a:off x="922655" y="3877310"/>
            <a:ext cx="660209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4. Export to CSV file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9</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526020" y="1727200"/>
            <a:ext cx="3760470" cy="4450080"/>
          </a:xfrm>
          <a:prstGeom prst="rect">
            <a:avLst/>
          </a:prstGeom>
        </p:spPr>
        <p:txBody>
          <a:bodyPr/>
          <a:lstStyle/>
          <a:p>
            <a:r>
              <a:rPr lang="en-US" sz="1700" dirty="0" err="1">
                <a:solidFill>
                  <a:schemeClr val="tx1">
                    <a:lumMod val="85000"/>
                    <a:lumOff val="15000"/>
                  </a:schemeClr>
                </a:solidFill>
                <a:latin typeface="Microsoft JhengHei" panose="020B0604030504040204" charset="-120"/>
                <a:ea typeface="Microsoft JhengHei" panose="020B0604030504040204" charset="-120"/>
              </a:rPr>
              <a:t>GitHub</a:t>
            </a:r>
            <a:r>
              <a:rPr lang="en-US" sz="1700" dirty="0">
                <a:solidFill>
                  <a:schemeClr val="tx1">
                    <a:lumMod val="85000"/>
                    <a:lumOff val="15000"/>
                  </a:schemeClr>
                </a:solidFill>
                <a:latin typeface="Microsoft JhengHei" panose="020B0604030504040204" charset="-120"/>
                <a:ea typeface="Microsoft JhengHei" panose="020B0604030504040204" charset="-120"/>
              </a:rPr>
              <a:t>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3"/>
              </a:rPr>
              <a:t>Exploratory</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4"/>
              </a:rPr>
              <a:t> </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5" action="ppaction://hlinkfile"/>
              </a:rPr>
              <a:t>Data Analysis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Data Wrangling</a:t>
            </a:r>
          </a:p>
        </p:txBody>
      </p:sp>
      <p:sp>
        <p:nvSpPr>
          <p:cNvPr id="9" name="Text Box 8"/>
          <p:cNvSpPr txBox="1"/>
          <p:nvPr/>
        </p:nvSpPr>
        <p:spPr>
          <a:xfrm>
            <a:off x="906145" y="17272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1. Calculate the number of launches on each site</a:t>
            </a:r>
          </a:p>
        </p:txBody>
      </p:sp>
      <p:sp>
        <p:nvSpPr>
          <p:cNvPr id="10" name="Text Box 9"/>
          <p:cNvSpPr txBox="1"/>
          <p:nvPr/>
        </p:nvSpPr>
        <p:spPr>
          <a:xfrm>
            <a:off x="906145" y="2353945"/>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2. Calculate the number and occurrence of each orbit</a:t>
            </a:r>
          </a:p>
        </p:txBody>
      </p:sp>
      <p:sp>
        <p:nvSpPr>
          <p:cNvPr id="2" name="Text Box 1"/>
          <p:cNvSpPr txBox="1"/>
          <p:nvPr/>
        </p:nvSpPr>
        <p:spPr>
          <a:xfrm>
            <a:off x="904875" y="2984500"/>
            <a:ext cx="661987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3. Calculate the number and occurence of mission outcome per orbit type</a:t>
            </a:r>
          </a:p>
        </p:txBody>
      </p:sp>
      <p:sp>
        <p:nvSpPr>
          <p:cNvPr id="16" name="Text Box 15"/>
          <p:cNvSpPr txBox="1"/>
          <p:nvPr/>
        </p:nvSpPr>
        <p:spPr>
          <a:xfrm>
            <a:off x="922655" y="3877310"/>
            <a:ext cx="660209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4. Create a landing outcome label from Outcome column using one-hot encoding</a:t>
            </a:r>
          </a:p>
        </p:txBody>
      </p:sp>
      <p:sp>
        <p:nvSpPr>
          <p:cNvPr id="3" name="Text Box 2"/>
          <p:cNvSpPr txBox="1"/>
          <p:nvPr/>
        </p:nvSpPr>
        <p:spPr>
          <a:xfrm>
            <a:off x="915035" y="4778375"/>
            <a:ext cx="660209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5. Export to CSV</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2584</Words>
  <Application>Microsoft Office PowerPoint</Application>
  <PresentationFormat>Widescreen</PresentationFormat>
  <Paragraphs>208</Paragraphs>
  <Slides>46</Slides>
  <Notes>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46</vt:i4>
      </vt:variant>
    </vt:vector>
  </HeadingPairs>
  <TitlesOfParts>
    <vt:vector size="54" baseType="lpstr">
      <vt:lpstr>Microsoft JhengHei</vt:lpstr>
      <vt:lpstr>Abadi</vt:lpstr>
      <vt:lpstr>Arial</vt:lpstr>
      <vt:lpstr>Calibri</vt:lpstr>
      <vt:lpstr>Calibri Light</vt:lpstr>
      <vt:lpstr>IBM Plex Mono SemiBold</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Ankan Sadhu</cp:lastModifiedBy>
  <cp:revision>248</cp:revision>
  <dcterms:created xsi:type="dcterms:W3CDTF">2021-04-29T18:58:00Z</dcterms:created>
  <dcterms:modified xsi:type="dcterms:W3CDTF">2023-08-15T18:24:14Z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KSOProductBuildVer">
    <vt:lpwstr>2057-11.2.0.8942</vt:lpwstr>
  </property>
</Properties>
</file>